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7" r:id="rId3"/>
    <p:sldId id="266" r:id="rId4"/>
    <p:sldId id="267" r:id="rId5"/>
    <p:sldId id="268" r:id="rId6"/>
    <p:sldId id="263" r:id="rId7"/>
    <p:sldId id="259" r:id="rId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397" autoAdjust="0"/>
    <p:restoredTop sz="94434" autoAdjust="0"/>
  </p:normalViewPr>
  <p:slideViewPr>
    <p:cSldViewPr snapToGrid="0">
      <p:cViewPr varScale="1">
        <p:scale>
          <a:sx n="83" d="100"/>
          <a:sy n="83" d="100"/>
        </p:scale>
        <p:origin x="-826" y="-77"/>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C4928278-6DAA-48F1-9B24-BF9A69C7A3CC}" type="datetimeFigureOut">
              <a:rPr lang="en-US" smtClean="0"/>
              <a:pPr/>
              <a:t>01-Apr-20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DB387D1E-C539-409F-8568-D71F14439234}" type="slidenum">
              <a:rPr lang="en-US" smtClean="0"/>
              <a:pPr/>
              <a:t>‹#›</a:t>
            </a:fld>
            <a:endParaRPr lang="en-US"/>
          </a:p>
        </p:txBody>
      </p:sp>
    </p:spTree>
    <p:extLst>
      <p:ext uri="{BB962C8B-B14F-4D97-AF65-F5344CB8AC3E}">
        <p14:creationId xmlns:p14="http://schemas.microsoft.com/office/powerpoint/2010/main" xmlns="" val="1991831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87D1E-C539-409F-8568-D71F14439234}" type="slidenum">
              <a:rPr lang="en-US" smtClean="0"/>
              <a:pPr/>
              <a:t>1</a:t>
            </a:fld>
            <a:endParaRPr lang="en-US"/>
          </a:p>
        </p:txBody>
      </p:sp>
    </p:spTree>
    <p:extLst>
      <p:ext uri="{BB962C8B-B14F-4D97-AF65-F5344CB8AC3E}">
        <p14:creationId xmlns:p14="http://schemas.microsoft.com/office/powerpoint/2010/main" xmlns="" val="543581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87D1E-C539-409F-8568-D71F14439234}" type="slidenum">
              <a:rPr lang="en-US" smtClean="0"/>
              <a:pPr/>
              <a:t>2</a:t>
            </a:fld>
            <a:endParaRPr lang="en-US"/>
          </a:p>
        </p:txBody>
      </p:sp>
    </p:spTree>
    <p:extLst>
      <p:ext uri="{BB962C8B-B14F-4D97-AF65-F5344CB8AC3E}">
        <p14:creationId xmlns:p14="http://schemas.microsoft.com/office/powerpoint/2010/main" xmlns="" val="5435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87D1E-C539-409F-8568-D71F14439234}" type="slidenum">
              <a:rPr lang="en-US" smtClean="0"/>
              <a:pPr/>
              <a:t>3</a:t>
            </a:fld>
            <a:endParaRPr lang="en-US"/>
          </a:p>
        </p:txBody>
      </p:sp>
    </p:spTree>
    <p:extLst>
      <p:ext uri="{BB962C8B-B14F-4D97-AF65-F5344CB8AC3E}">
        <p14:creationId xmlns:p14="http://schemas.microsoft.com/office/powerpoint/2010/main" xmlns="" val="543581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87D1E-C539-409F-8568-D71F14439234}" type="slidenum">
              <a:rPr lang="en-US" smtClean="0"/>
              <a:pPr/>
              <a:t>4</a:t>
            </a:fld>
            <a:endParaRPr lang="en-US"/>
          </a:p>
        </p:txBody>
      </p:sp>
    </p:spTree>
    <p:extLst>
      <p:ext uri="{BB962C8B-B14F-4D97-AF65-F5344CB8AC3E}">
        <p14:creationId xmlns:p14="http://schemas.microsoft.com/office/powerpoint/2010/main" xmlns="" val="543581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87D1E-C539-409F-8568-D71F14439234}" type="slidenum">
              <a:rPr lang="en-US" smtClean="0"/>
              <a:pPr/>
              <a:t>5</a:t>
            </a:fld>
            <a:endParaRPr lang="en-US"/>
          </a:p>
        </p:txBody>
      </p:sp>
    </p:spTree>
    <p:extLst>
      <p:ext uri="{BB962C8B-B14F-4D97-AF65-F5344CB8AC3E}">
        <p14:creationId xmlns:p14="http://schemas.microsoft.com/office/powerpoint/2010/main" xmlns="" val="664366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F9A42A-41D6-406A-824A-96E6E61A30F6}" type="slidenum">
              <a:rPr lang="en-US" smtClean="0"/>
              <a:pPr/>
              <a:t>6</a:t>
            </a:fld>
            <a:endParaRPr lang="en-US"/>
          </a:p>
        </p:txBody>
      </p:sp>
    </p:spTree>
    <p:extLst>
      <p:ext uri="{BB962C8B-B14F-4D97-AF65-F5344CB8AC3E}">
        <p14:creationId xmlns:p14="http://schemas.microsoft.com/office/powerpoint/2010/main" xmlns="" val="1716319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3575676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389553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3163078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711554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974758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185676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990174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892886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704191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316993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51303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43310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9537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16269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40619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114302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972494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506302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999388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155201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400168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4169562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539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DCBF8-3D68-48A8-AFFE-190F6E5A0B1E}" type="slidenum">
              <a:rPr lang="en-US" smtClean="0"/>
              <a:pPr/>
              <a:t>‹#›</a:t>
            </a:fld>
            <a:endParaRPr lang="en-US"/>
          </a:p>
        </p:txBody>
      </p:sp>
    </p:spTree>
    <p:extLst>
      <p:ext uri="{BB962C8B-B14F-4D97-AF65-F5344CB8AC3E}">
        <p14:creationId xmlns:p14="http://schemas.microsoft.com/office/powerpoint/2010/main" xmlns="" val="3492011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rgbClr val="97BADB"/>
            </a:gs>
            <a:gs pos="0">
              <a:schemeClr val="bg1"/>
            </a:gs>
            <a:gs pos="19000">
              <a:schemeClr val="bg1"/>
            </a:gs>
            <a:gs pos="21000">
              <a:srgbClr val="FFFFFF"/>
            </a:gs>
            <a:gs pos="20000">
              <a:schemeClr val="accent1">
                <a:lumMod val="60000"/>
                <a:lumOff val="40000"/>
              </a:schemeClr>
            </a:gs>
            <a:gs pos="61664">
              <a:schemeClr val="accent1">
                <a:lumMod val="40000"/>
                <a:lumOff val="60000"/>
              </a:schemeClr>
            </a:gs>
            <a:gs pos="8000">
              <a:schemeClr val="accent1">
                <a:lumMod val="75000"/>
              </a:schemeClr>
            </a:gs>
            <a:gs pos="89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DB0C8-839F-43E3-9B26-A319F6EE9A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44115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3.xml"/><Relationship Id="rId4" Type="http://schemas.openxmlformats.org/officeDocument/2006/relationships/hyperlink" Target="http://www.cbic.gov.in/resources/htdocs-cbec/gst/notfctn-29-central-tax-english-2020.pdf;jsessionid=815A07E29AB0022C34552D499945386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3.xml"/><Relationship Id="rId6" Type="http://schemas.openxmlformats.org/officeDocument/2006/relationships/hyperlink" Target="http://www.cbic.gov.in/resources/htdocs-cbec/gst/notfctn-19-central-tax-english-2020.pdf" TargetMode="External"/><Relationship Id="rId5" Type="http://schemas.openxmlformats.org/officeDocument/2006/relationships/hyperlink" Target="http://www.cbic.gov.in/resources/htdocs-cbec/gst/notfctn-18-central-tax-english-2020.pdf" TargetMode="External"/><Relationship Id="rId4" Type="http://schemas.openxmlformats.org/officeDocument/2006/relationships/hyperlink" Target="http://www.cbic.gov.in/resources/htdocs-cbec/gst/notfctn-17-central-tax-english-2020.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bwMode="auto">
          <a:xfrm>
            <a:off x="4687445" y="328772"/>
            <a:ext cx="2684293"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square" lIns="0" tIns="0" rIns="0" bIns="0" anchor="ctr">
            <a:spAutoFit/>
          </a:bodyPr>
          <a:lstStyle/>
          <a:p>
            <a:pPr algn="ctr"/>
            <a:r>
              <a:rPr lang="en-US" sz="3200" cap="small" dirty="0">
                <a:solidFill>
                  <a:prstClr val="white"/>
                </a:solidFill>
                <a:latin typeface="Times New Roman" pitchFamily="18" charset="0"/>
                <a:ea typeface="ＭＳ Ｐゴシック" charset="0"/>
                <a:cs typeface="Times New Roman" pitchFamily="18" charset="0"/>
                <a:sym typeface="Bebas Neue" charset="0"/>
              </a:rPr>
              <a:t>GST Café</a:t>
            </a:r>
            <a:endParaRPr lang="en-US" sz="3200" cap="small" dirty="0">
              <a:solidFill>
                <a:srgbClr val="D2533C"/>
              </a:solidFill>
              <a:latin typeface="Times New Roman" pitchFamily="18" charset="0"/>
              <a:ea typeface="ＭＳ Ｐゴシック" charset="0"/>
              <a:cs typeface="Times New Roman" pitchFamily="18" charset="0"/>
              <a:sym typeface="Bebas Neue" charset="0"/>
            </a:endParaRPr>
          </a:p>
        </p:txBody>
      </p:sp>
      <p:grpSp>
        <p:nvGrpSpPr>
          <p:cNvPr id="4" name="Group 3"/>
          <p:cNvGrpSpPr/>
          <p:nvPr/>
        </p:nvGrpSpPr>
        <p:grpSpPr>
          <a:xfrm>
            <a:off x="5829565" y="866672"/>
            <a:ext cx="400051" cy="71456"/>
            <a:chOff x="1942594" y="2781300"/>
            <a:chExt cx="799891" cy="190500"/>
          </a:xfrm>
          <a:solidFill>
            <a:schemeClr val="tx1"/>
          </a:solidFill>
        </p:grpSpPr>
        <p:sp>
          <p:nvSpPr>
            <p:cNvPr id="5" name="Oval 3"/>
            <p:cNvSpPr>
              <a:spLocks/>
            </p:cNvSpPr>
            <p:nvPr/>
          </p:nvSpPr>
          <p:spPr bwMode="auto">
            <a:xfrm>
              <a:off x="1942594"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6" name="Oval 4"/>
            <p:cNvSpPr>
              <a:spLocks/>
            </p:cNvSpPr>
            <p:nvPr/>
          </p:nvSpPr>
          <p:spPr bwMode="auto">
            <a:xfrm>
              <a:off x="224731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7" name="Oval 5"/>
            <p:cNvSpPr>
              <a:spLocks/>
            </p:cNvSpPr>
            <p:nvPr/>
          </p:nvSpPr>
          <p:spPr bwMode="auto">
            <a:xfrm>
              <a:off x="255203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grpSp>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73904" y="6022836"/>
            <a:ext cx="1840192" cy="554928"/>
          </a:xfrm>
          <a:prstGeom prst="rect">
            <a:avLst/>
          </a:prstGeom>
        </p:spPr>
      </p:pic>
      <p:sp>
        <p:nvSpPr>
          <p:cNvPr id="11" name="TextBox 10"/>
          <p:cNvSpPr txBox="1"/>
          <p:nvPr/>
        </p:nvSpPr>
        <p:spPr>
          <a:xfrm>
            <a:off x="828379" y="1582690"/>
            <a:ext cx="10192871" cy="4924425"/>
          </a:xfrm>
          <a:prstGeom prst="rect">
            <a:avLst/>
          </a:prstGeom>
          <a:noFill/>
        </p:spPr>
        <p:txBody>
          <a:bodyPr wrap="square" rtlCol="0">
            <a:spAutoFit/>
          </a:bodyPr>
          <a:lstStyle/>
          <a:p>
            <a:pPr algn="just">
              <a:spcAft>
                <a:spcPts val="600"/>
              </a:spcAft>
            </a:pPr>
            <a:r>
              <a:rPr lang="en-US" sz="2000" b="1" cap="small" dirty="0" smtClean="0"/>
              <a:t>Supreme Court Takes Suo Motu Cognizance for Extending Period of Limitation w.e.f. 15.03.2020 for Filing </a:t>
            </a:r>
            <a:r>
              <a:rPr lang="en-IN" sz="2000" b="1" cap="small" dirty="0" smtClean="0"/>
              <a:t>Petitions/Applications/Suits/ Appeals/All other proceedings</a:t>
            </a:r>
            <a:r>
              <a:rPr lang="en-US" sz="2000" b="1" cap="small" dirty="0" smtClean="0"/>
              <a:t>		</a:t>
            </a:r>
          </a:p>
          <a:p>
            <a:pPr marL="354013" indent="-354013" algn="just">
              <a:buFont typeface="Wingdings" pitchFamily="2" charset="2"/>
              <a:buChar char="Ø"/>
            </a:pPr>
            <a:r>
              <a:rPr lang="en-US" sz="2000" dirty="0" smtClean="0"/>
              <a:t>In view of the pandemic COVID-19 and resultant difficulties, the Supreme Court while exercising powers under Article 142 read with Article 141 of the Constitution of India in </a:t>
            </a:r>
            <a:r>
              <a:rPr lang="en-IN" sz="2000" dirty="0" smtClean="0"/>
              <a:t>Suo Motu Writ Petition (Civil) No(s).3/2020 vide order dated 23.03.2020 held as under:</a:t>
            </a:r>
          </a:p>
          <a:p>
            <a:pPr marL="354013" indent="-354013" algn="just">
              <a:spcBef>
                <a:spcPts val="600"/>
              </a:spcBef>
            </a:pPr>
            <a:r>
              <a:rPr lang="en-IN" sz="2000" i="1" dirty="0" smtClean="0"/>
              <a:t>	“To obviate such difficulties and to ensure that lawyers/litigants do not have to come physically to file such proceedings in respective Courts/Tribunals across the country including this Court, it is hereby ordered that a period of limitation in all such proceedings, </a:t>
            </a:r>
            <a:r>
              <a:rPr lang="en-IN" sz="2000" b="1" i="1" dirty="0" smtClean="0"/>
              <a:t>irrespective of the limitation prescribed under the general law or Special Laws whether condonable or not shall stand extended w.e.f. 15th March 2020 till further order/s</a:t>
            </a:r>
            <a:r>
              <a:rPr lang="en-IN" sz="2000" i="1" dirty="0" smtClean="0"/>
              <a:t> to be passed by this Court in present proceedings.”</a:t>
            </a:r>
          </a:p>
          <a:p>
            <a:pPr marL="354013" indent="-354013" algn="just">
              <a:buFont typeface="Wingdings" pitchFamily="2" charset="2"/>
              <a:buChar char="Ø"/>
            </a:pPr>
            <a:r>
              <a:rPr lang="en-IN" sz="2000" dirty="0" smtClean="0"/>
              <a:t>The said order is binding on all courts, tribunals, authorities within the meaning of Article 141 i.e. subordinate to the Hon’ble Supreme Court of India*</a:t>
            </a:r>
          </a:p>
          <a:p>
            <a:pPr marL="354013" indent="-354013" algn="just"/>
            <a:r>
              <a:rPr lang="en-IN" sz="2000" dirty="0" smtClean="0"/>
              <a:t>	*</a:t>
            </a:r>
            <a:r>
              <a:rPr lang="en-IN" sz="1400" i="1" dirty="0" smtClean="0"/>
              <a:t>VA Comments: In our view, Government(s) in exercise of its powers shall issue separate notifications in respect of extension of time limit pursuant to the order of Hon’ble Supreme Court of India</a:t>
            </a:r>
            <a:endParaRPr lang="en-US" sz="2000" dirty="0" smtClean="0"/>
          </a:p>
        </p:txBody>
      </p:sp>
      <p:sp>
        <p:nvSpPr>
          <p:cNvPr id="12" name="Footer Placeholder 2"/>
          <p:cNvSpPr>
            <a:spLocks noGrp="1"/>
          </p:cNvSpPr>
          <p:nvPr/>
        </p:nvSpPr>
        <p:spPr>
          <a:xfrm>
            <a:off x="0" y="6502223"/>
            <a:ext cx="2689412" cy="449904"/>
          </a:xfrm>
          <a:prstGeom prst="rect">
            <a:avLst/>
          </a:prstGeom>
        </p:spPr>
        <p:txBody>
          <a:bodyPr vert="horz"/>
          <a:lstStyle>
            <a:defPPr>
              <a:defRPr lang="en-US"/>
            </a:defPPr>
            <a:lvl1pPr marL="0" algn="l" defTabSz="914400" rtl="0" eaLnBrk="1" latinLnBrk="0" hangingPunct="1">
              <a:defRPr kumimoji="0"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schemeClr val="tx1"/>
                </a:solidFill>
                <a:latin typeface="Roboto Light"/>
              </a:rPr>
              <a:t>© 2020, Vaish Associates Advocates</a:t>
            </a:r>
            <a:endParaRPr lang="en-US" sz="1100" dirty="0">
              <a:solidFill>
                <a:schemeClr val="tx1"/>
              </a:solidFill>
            </a:endParaRPr>
          </a:p>
        </p:txBody>
      </p:sp>
      <p:sp>
        <p:nvSpPr>
          <p:cNvPr id="8" name="TextBox 7"/>
          <p:cNvSpPr txBox="1"/>
          <p:nvPr/>
        </p:nvSpPr>
        <p:spPr>
          <a:xfrm>
            <a:off x="9901238" y="228600"/>
            <a:ext cx="2171700" cy="369332"/>
          </a:xfrm>
          <a:prstGeom prst="rect">
            <a:avLst/>
          </a:prstGeom>
          <a:noFill/>
        </p:spPr>
        <p:txBody>
          <a:bodyPr wrap="square" rtlCol="0">
            <a:spAutoFit/>
          </a:bodyPr>
          <a:lstStyle/>
          <a:p>
            <a:pPr algn="r"/>
            <a:r>
              <a:rPr lang="en-US" b="1" dirty="0" smtClean="0"/>
              <a:t>March 24, </a:t>
            </a:r>
            <a:r>
              <a:rPr lang="en-US" b="1" dirty="0"/>
              <a:t>2020</a:t>
            </a:r>
          </a:p>
        </p:txBody>
      </p:sp>
      <p:sp>
        <p:nvSpPr>
          <p:cNvPr id="13" name="TextBox 12"/>
          <p:cNvSpPr txBox="1"/>
          <p:nvPr/>
        </p:nvSpPr>
        <p:spPr>
          <a:xfrm>
            <a:off x="1929360" y="945918"/>
            <a:ext cx="8390965" cy="461665"/>
          </a:xfrm>
          <a:prstGeom prst="rect">
            <a:avLst/>
          </a:prstGeom>
          <a:noFill/>
          <a:ln>
            <a:noFill/>
          </a:ln>
        </p:spPr>
        <p:txBody>
          <a:bodyPr wrap="square" rtlCol="0">
            <a:spAutoFit/>
          </a:bodyPr>
          <a:lstStyle/>
          <a:p>
            <a:pPr algn="ctr"/>
            <a:r>
              <a:rPr lang="en-US" sz="2400" b="1" cap="small" dirty="0" smtClean="0">
                <a:solidFill>
                  <a:prstClr val="black"/>
                </a:solidFill>
                <a:cs typeface="Times New Roman" pitchFamily="18" charset="0"/>
              </a:rPr>
              <a:t>Recent Developments </a:t>
            </a:r>
            <a:endParaRPr lang="en-US" sz="2400" b="1" cap="small" dirty="0">
              <a:solidFill>
                <a:prstClr val="black"/>
              </a:solidFill>
              <a:cs typeface="Times New Roman" pitchFamily="18" charset="0"/>
            </a:endParaRPr>
          </a:p>
        </p:txBody>
      </p:sp>
    </p:spTree>
    <p:extLst>
      <p:ext uri="{BB962C8B-B14F-4D97-AF65-F5344CB8AC3E}">
        <p14:creationId xmlns:p14="http://schemas.microsoft.com/office/powerpoint/2010/main" xmlns="" val="323904437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bwMode="auto">
          <a:xfrm>
            <a:off x="4687445" y="328772"/>
            <a:ext cx="2684293"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square" lIns="0" tIns="0" rIns="0" bIns="0" anchor="ctr">
            <a:spAutoFit/>
          </a:bodyPr>
          <a:lstStyle/>
          <a:p>
            <a:pPr algn="ctr"/>
            <a:r>
              <a:rPr lang="en-US" sz="3200" cap="small" dirty="0">
                <a:solidFill>
                  <a:prstClr val="white"/>
                </a:solidFill>
                <a:latin typeface="Times New Roman" pitchFamily="18" charset="0"/>
                <a:ea typeface="ＭＳ Ｐゴシック" charset="0"/>
                <a:cs typeface="Times New Roman" pitchFamily="18" charset="0"/>
                <a:sym typeface="Bebas Neue" charset="0"/>
              </a:rPr>
              <a:t>GST Café</a:t>
            </a:r>
            <a:endParaRPr lang="en-US" sz="3200" cap="small" dirty="0">
              <a:solidFill>
                <a:srgbClr val="D2533C"/>
              </a:solidFill>
              <a:latin typeface="Times New Roman" pitchFamily="18" charset="0"/>
              <a:ea typeface="ＭＳ Ｐゴシック" charset="0"/>
              <a:cs typeface="Times New Roman" pitchFamily="18" charset="0"/>
              <a:sym typeface="Bebas Neue" charset="0"/>
            </a:endParaRPr>
          </a:p>
        </p:txBody>
      </p:sp>
      <p:grpSp>
        <p:nvGrpSpPr>
          <p:cNvPr id="3" name="Group 3"/>
          <p:cNvGrpSpPr/>
          <p:nvPr/>
        </p:nvGrpSpPr>
        <p:grpSpPr>
          <a:xfrm>
            <a:off x="5829565" y="866672"/>
            <a:ext cx="400051" cy="71456"/>
            <a:chOff x="1942594" y="2781300"/>
            <a:chExt cx="799891" cy="190500"/>
          </a:xfrm>
          <a:solidFill>
            <a:schemeClr val="tx1"/>
          </a:solidFill>
        </p:grpSpPr>
        <p:sp>
          <p:nvSpPr>
            <p:cNvPr id="5" name="Oval 3"/>
            <p:cNvSpPr>
              <a:spLocks/>
            </p:cNvSpPr>
            <p:nvPr/>
          </p:nvSpPr>
          <p:spPr bwMode="auto">
            <a:xfrm>
              <a:off x="1942594"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6" name="Oval 4"/>
            <p:cNvSpPr>
              <a:spLocks/>
            </p:cNvSpPr>
            <p:nvPr/>
          </p:nvSpPr>
          <p:spPr bwMode="auto">
            <a:xfrm>
              <a:off x="224731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7" name="Oval 5"/>
            <p:cNvSpPr>
              <a:spLocks/>
            </p:cNvSpPr>
            <p:nvPr/>
          </p:nvSpPr>
          <p:spPr bwMode="auto">
            <a:xfrm>
              <a:off x="255203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grpSp>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73904" y="6022836"/>
            <a:ext cx="1840192" cy="554928"/>
          </a:xfrm>
          <a:prstGeom prst="rect">
            <a:avLst/>
          </a:prstGeom>
        </p:spPr>
      </p:pic>
      <p:sp>
        <p:nvSpPr>
          <p:cNvPr id="11" name="TextBox 10"/>
          <p:cNvSpPr txBox="1"/>
          <p:nvPr/>
        </p:nvSpPr>
        <p:spPr>
          <a:xfrm>
            <a:off x="828379" y="1582690"/>
            <a:ext cx="10192871" cy="4093428"/>
          </a:xfrm>
          <a:prstGeom prst="rect">
            <a:avLst/>
          </a:prstGeom>
          <a:noFill/>
        </p:spPr>
        <p:txBody>
          <a:bodyPr wrap="square" rtlCol="0">
            <a:spAutoFit/>
          </a:bodyPr>
          <a:lstStyle/>
          <a:p>
            <a:pPr algn="just"/>
            <a:r>
              <a:rPr lang="en-US" sz="2000" dirty="0" smtClean="0"/>
              <a:t>Finance Ministry in view of the COVID-19 outbreak has announced relief in measures relating to statutory and compliance matters under Indirect Tax vide press release </a:t>
            </a:r>
            <a:r>
              <a:rPr lang="en-US" sz="2000" dirty="0" err="1" smtClean="0"/>
              <a:t>dt</a:t>
            </a:r>
            <a:r>
              <a:rPr lang="en-US" sz="2000" dirty="0" smtClean="0"/>
              <a:t>. 24.03.2020. The same are detailed as under:</a:t>
            </a:r>
          </a:p>
          <a:p>
            <a:pPr marL="324000" indent="-354013" algn="just">
              <a:buFont typeface="Wingdings" pitchFamily="2" charset="2"/>
              <a:buChar char="Ø"/>
            </a:pPr>
            <a:r>
              <a:rPr lang="en-US" sz="2000" dirty="0" smtClean="0"/>
              <a:t>Due date for filing GSTR-3B for the period March’20, April’20 and May’20 for registered taxpayers with turnover less than 5 Cr. in the previous F.Y. extended to the last week of June in a staggered manner as per </a:t>
            </a:r>
            <a:r>
              <a:rPr lang="en-IN" sz="2000" dirty="0" smtClean="0">
                <a:hlinkClick r:id="rId4"/>
              </a:rPr>
              <a:t>Notification No. 29/2020 – Central Tax </a:t>
            </a:r>
            <a:r>
              <a:rPr lang="en-IN" sz="2000" dirty="0" err="1" smtClean="0">
                <a:hlinkClick r:id="rId4"/>
              </a:rPr>
              <a:t>dt</a:t>
            </a:r>
            <a:r>
              <a:rPr lang="en-IN" sz="2000" dirty="0" smtClean="0">
                <a:hlinkClick r:id="rId4"/>
              </a:rPr>
              <a:t>. 23.03.2020</a:t>
            </a:r>
            <a:r>
              <a:rPr lang="en-IN" sz="2000" dirty="0" smtClean="0"/>
              <a:t>. In addition, no interest, late fee and/or late fee shall be levied;</a:t>
            </a:r>
          </a:p>
          <a:p>
            <a:pPr marL="324000" indent="-354013" algn="just">
              <a:buFont typeface="Wingdings" pitchFamily="2" charset="2"/>
              <a:buChar char="Ø"/>
            </a:pPr>
            <a:r>
              <a:rPr lang="en-US" sz="2000" dirty="0" smtClean="0"/>
              <a:t>Due date for filing GSTR-3B for the period March’20, April’20 and May’20 for registered taxpayers with turnover more than 5 Cr. in the previous F.Y. extended as under:</a:t>
            </a:r>
          </a:p>
          <a:p>
            <a:pPr marL="324000" indent="-354013" algn="just"/>
            <a:r>
              <a:rPr lang="en-US" sz="2000" dirty="0" smtClean="0"/>
              <a:t> 	</a:t>
            </a:r>
          </a:p>
          <a:p>
            <a:pPr marL="324000" indent="-354013" algn="just"/>
            <a:endParaRPr lang="en-US" sz="2000" b="1" cap="small" dirty="0" smtClean="0"/>
          </a:p>
          <a:p>
            <a:pPr marL="324000" indent="-354013" algn="just"/>
            <a:endParaRPr lang="en-US" sz="2000" b="1" cap="small" dirty="0" smtClean="0"/>
          </a:p>
          <a:p>
            <a:pPr marL="354013" indent="-354013" algn="just">
              <a:buFont typeface="Wingdings" pitchFamily="2" charset="2"/>
              <a:buChar char="Ø"/>
            </a:pPr>
            <a:endParaRPr lang="en-IN" sz="2000" dirty="0" smtClean="0"/>
          </a:p>
        </p:txBody>
      </p:sp>
      <p:sp>
        <p:nvSpPr>
          <p:cNvPr id="12" name="Footer Placeholder 2"/>
          <p:cNvSpPr>
            <a:spLocks noGrp="1"/>
          </p:cNvSpPr>
          <p:nvPr/>
        </p:nvSpPr>
        <p:spPr>
          <a:xfrm>
            <a:off x="0" y="6502223"/>
            <a:ext cx="2689412" cy="449904"/>
          </a:xfrm>
          <a:prstGeom prst="rect">
            <a:avLst/>
          </a:prstGeom>
        </p:spPr>
        <p:txBody>
          <a:bodyPr vert="horz"/>
          <a:lstStyle>
            <a:defPPr>
              <a:defRPr lang="en-US"/>
            </a:defPPr>
            <a:lvl1pPr marL="0" algn="l" defTabSz="914400" rtl="0" eaLnBrk="1" latinLnBrk="0" hangingPunct="1">
              <a:defRPr kumimoji="0"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schemeClr val="tx1"/>
                </a:solidFill>
                <a:latin typeface="Roboto Light"/>
              </a:rPr>
              <a:t>© 2020, Vaish Associates Advocates</a:t>
            </a:r>
            <a:endParaRPr lang="en-US" sz="1100" dirty="0">
              <a:solidFill>
                <a:schemeClr val="tx1"/>
              </a:solidFill>
            </a:endParaRPr>
          </a:p>
        </p:txBody>
      </p:sp>
      <p:sp>
        <p:nvSpPr>
          <p:cNvPr id="8" name="TextBox 7"/>
          <p:cNvSpPr txBox="1"/>
          <p:nvPr/>
        </p:nvSpPr>
        <p:spPr>
          <a:xfrm>
            <a:off x="9901238" y="228600"/>
            <a:ext cx="2171700" cy="369332"/>
          </a:xfrm>
          <a:prstGeom prst="rect">
            <a:avLst/>
          </a:prstGeom>
          <a:noFill/>
        </p:spPr>
        <p:txBody>
          <a:bodyPr wrap="square" rtlCol="0">
            <a:spAutoFit/>
          </a:bodyPr>
          <a:lstStyle/>
          <a:p>
            <a:pPr algn="r"/>
            <a:r>
              <a:rPr lang="en-US" b="1" dirty="0" smtClean="0"/>
              <a:t>March 24, </a:t>
            </a:r>
            <a:r>
              <a:rPr lang="en-US" b="1" dirty="0"/>
              <a:t>2020</a:t>
            </a:r>
          </a:p>
        </p:txBody>
      </p:sp>
      <p:sp>
        <p:nvSpPr>
          <p:cNvPr id="13" name="TextBox 12"/>
          <p:cNvSpPr txBox="1"/>
          <p:nvPr/>
        </p:nvSpPr>
        <p:spPr>
          <a:xfrm>
            <a:off x="1929360" y="945918"/>
            <a:ext cx="8390965" cy="461665"/>
          </a:xfrm>
          <a:prstGeom prst="rect">
            <a:avLst/>
          </a:prstGeom>
          <a:noFill/>
          <a:ln>
            <a:noFill/>
          </a:ln>
        </p:spPr>
        <p:txBody>
          <a:bodyPr wrap="square" rtlCol="0">
            <a:spAutoFit/>
          </a:bodyPr>
          <a:lstStyle/>
          <a:p>
            <a:pPr algn="ctr"/>
            <a:r>
              <a:rPr lang="en-US" sz="2400" b="1" cap="small" dirty="0" smtClean="0">
                <a:solidFill>
                  <a:prstClr val="black"/>
                </a:solidFill>
                <a:cs typeface="Times New Roman" pitchFamily="18" charset="0"/>
              </a:rPr>
              <a:t>Recent Developments</a:t>
            </a:r>
            <a:endParaRPr lang="en-US" sz="2400" b="1" cap="small" dirty="0">
              <a:solidFill>
                <a:prstClr val="black"/>
              </a:solidFill>
              <a:cs typeface="Times New Roman" pitchFamily="18" charset="0"/>
            </a:endParaRPr>
          </a:p>
        </p:txBody>
      </p:sp>
      <p:graphicFrame>
        <p:nvGraphicFramePr>
          <p:cNvPr id="14" name="Table 13"/>
          <p:cNvGraphicFramePr>
            <a:graphicFrameLocks noGrp="1"/>
          </p:cNvGraphicFramePr>
          <p:nvPr/>
        </p:nvGraphicFramePr>
        <p:xfrm>
          <a:off x="1338825" y="4480505"/>
          <a:ext cx="8645835" cy="1650693"/>
        </p:xfrm>
        <a:graphic>
          <a:graphicData uri="http://schemas.openxmlformats.org/drawingml/2006/table">
            <a:tbl>
              <a:tblPr firstRow="1" bandRow="1">
                <a:tableStyleId>{5C22544A-7EE6-4342-B048-85BDC9FD1C3A}</a:tableStyleId>
              </a:tblPr>
              <a:tblGrid>
                <a:gridCol w="1561953"/>
                <a:gridCol w="1495486"/>
                <a:gridCol w="2676134"/>
                <a:gridCol w="2912262"/>
              </a:tblGrid>
              <a:tr h="583893">
                <a:tc>
                  <a:txBody>
                    <a:bodyPr/>
                    <a:lstStyle/>
                    <a:p>
                      <a:pPr algn="ctr"/>
                      <a:r>
                        <a:rPr lang="en-IN" sz="1600" dirty="0" smtClean="0"/>
                        <a:t>Month</a:t>
                      </a:r>
                      <a:endParaRPr lang="en-IN" sz="1600" dirty="0"/>
                    </a:p>
                  </a:txBody>
                  <a:tcPr/>
                </a:tc>
                <a:tc>
                  <a:txBody>
                    <a:bodyPr/>
                    <a:lstStyle/>
                    <a:p>
                      <a:pPr algn="ctr"/>
                      <a:r>
                        <a:rPr lang="en-IN" sz="1600" dirty="0" smtClean="0"/>
                        <a:t>Due Date</a:t>
                      </a:r>
                      <a:endParaRPr lang="en-IN" sz="1600" dirty="0"/>
                    </a:p>
                  </a:txBody>
                  <a:tcPr/>
                </a:tc>
                <a:tc>
                  <a:txBody>
                    <a:bodyPr/>
                    <a:lstStyle/>
                    <a:p>
                      <a:pPr algn="ctr"/>
                      <a:r>
                        <a:rPr lang="en-IN" sz="1600" b="1" i="0" kern="1200" dirty="0" smtClean="0">
                          <a:solidFill>
                            <a:schemeClr val="lt1"/>
                          </a:solidFill>
                          <a:latin typeface="+mn-lt"/>
                          <a:ea typeface="+mn-ea"/>
                          <a:cs typeface="+mn-cs"/>
                        </a:rPr>
                        <a:t>Effective Due Date (without payment of interest)</a:t>
                      </a:r>
                      <a:endParaRPr lang="en-IN" sz="1600" dirty="0"/>
                    </a:p>
                  </a:txBody>
                  <a:tcPr/>
                </a:tc>
                <a:tc>
                  <a:txBody>
                    <a:bodyPr/>
                    <a:lstStyle/>
                    <a:p>
                      <a:pPr algn="ctr"/>
                      <a:r>
                        <a:rPr lang="en-IN" sz="1600" b="1" i="0" kern="1200" dirty="0" smtClean="0">
                          <a:solidFill>
                            <a:schemeClr val="lt1"/>
                          </a:solidFill>
                          <a:latin typeface="+mn-lt"/>
                          <a:ea typeface="+mn-ea"/>
                          <a:cs typeface="+mn-cs"/>
                        </a:rPr>
                        <a:t>Interest</a:t>
                      </a:r>
                      <a:endParaRPr lang="en-IN" sz="1600" dirty="0"/>
                    </a:p>
                  </a:txBody>
                  <a:tcPr/>
                </a:tc>
              </a:tr>
              <a:tr h="322564">
                <a:tc>
                  <a:txBody>
                    <a:bodyPr/>
                    <a:lstStyle/>
                    <a:p>
                      <a:r>
                        <a:rPr lang="en-IN" sz="1600" dirty="0" smtClean="0"/>
                        <a:t>March, 2020</a:t>
                      </a:r>
                      <a:endParaRPr lang="en-IN" sz="1600" dirty="0"/>
                    </a:p>
                  </a:txBody>
                  <a:tcPr/>
                </a:tc>
                <a:tc>
                  <a:txBody>
                    <a:bodyPr/>
                    <a:lstStyle/>
                    <a:p>
                      <a:r>
                        <a:rPr lang="en-IN" sz="1600" b="0" i="0" kern="1200" dirty="0" smtClean="0">
                          <a:solidFill>
                            <a:schemeClr val="dk1"/>
                          </a:solidFill>
                          <a:latin typeface="+mn-lt"/>
                          <a:ea typeface="+mn-ea"/>
                          <a:cs typeface="+mn-cs"/>
                        </a:rPr>
                        <a:t>20.04.2020</a:t>
                      </a:r>
                      <a:endParaRPr lang="en-IN" sz="1600" dirty="0"/>
                    </a:p>
                  </a:txBody>
                  <a:tcPr/>
                </a:tc>
                <a:tc>
                  <a:txBody>
                    <a:bodyPr/>
                    <a:lstStyle/>
                    <a:p>
                      <a:pPr algn="ctr"/>
                      <a:r>
                        <a:rPr lang="en-IN" sz="1600" b="0" i="0" kern="1200" dirty="0" smtClean="0">
                          <a:solidFill>
                            <a:schemeClr val="dk1"/>
                          </a:solidFill>
                          <a:latin typeface="+mn-lt"/>
                          <a:ea typeface="+mn-ea"/>
                          <a:cs typeface="+mn-cs"/>
                        </a:rPr>
                        <a:t>05.05.2020</a:t>
                      </a:r>
                      <a:endParaRPr lang="en-IN" sz="1600" dirty="0"/>
                    </a:p>
                  </a:txBody>
                  <a:tcPr/>
                </a:tc>
                <a:tc rowSpan="3">
                  <a:txBody>
                    <a:bodyPr/>
                    <a:lstStyle/>
                    <a:p>
                      <a:r>
                        <a:rPr lang="en-IN" sz="1600" b="0" i="0" kern="1200" dirty="0" smtClean="0">
                          <a:solidFill>
                            <a:schemeClr val="dk1"/>
                          </a:solidFill>
                          <a:latin typeface="+mn-lt"/>
                          <a:ea typeface="+mn-ea"/>
                          <a:cs typeface="+mn-cs"/>
                        </a:rPr>
                        <a:t>Reduced rate of </a:t>
                      </a:r>
                      <a:r>
                        <a:rPr lang="en-IN" sz="1600" b="0" i="0" kern="1200" baseline="0" dirty="0" smtClean="0">
                          <a:solidFill>
                            <a:schemeClr val="dk1"/>
                          </a:solidFill>
                          <a:latin typeface="+mn-lt"/>
                          <a:ea typeface="+mn-ea"/>
                          <a:cs typeface="+mn-cs"/>
                        </a:rPr>
                        <a:t> </a:t>
                      </a:r>
                      <a:r>
                        <a:rPr lang="en-IN" sz="1600" b="0" i="0" kern="1200" dirty="0" smtClean="0">
                          <a:solidFill>
                            <a:schemeClr val="dk1"/>
                          </a:solidFill>
                          <a:latin typeface="+mn-lt"/>
                          <a:ea typeface="+mn-ea"/>
                          <a:cs typeface="+mn-cs"/>
                        </a:rPr>
                        <a:t>interest @9 % p.a. from 15 days </a:t>
                      </a:r>
                      <a:r>
                        <a:rPr lang="en-IN" sz="1600" b="0" i="0" kern="1200" smtClean="0">
                          <a:solidFill>
                            <a:schemeClr val="dk1"/>
                          </a:solidFill>
                          <a:latin typeface="+mn-lt"/>
                          <a:ea typeface="+mn-ea"/>
                          <a:cs typeface="+mn-cs"/>
                        </a:rPr>
                        <a:t>after effective due </a:t>
                      </a:r>
                      <a:r>
                        <a:rPr lang="en-IN" sz="1600" b="0" i="0" kern="1200" dirty="0" smtClean="0">
                          <a:solidFill>
                            <a:schemeClr val="dk1"/>
                          </a:solidFill>
                          <a:latin typeface="+mn-lt"/>
                          <a:ea typeface="+mn-ea"/>
                          <a:cs typeface="+mn-cs"/>
                        </a:rPr>
                        <a:t>date. </a:t>
                      </a:r>
                    </a:p>
                    <a:p>
                      <a:endParaRPr lang="en-IN" sz="1600" dirty="0"/>
                    </a:p>
                  </a:txBody>
                  <a:tcPr/>
                </a:tc>
              </a:tr>
              <a:tr h="322564">
                <a:tc>
                  <a:txBody>
                    <a:bodyPr/>
                    <a:lstStyle/>
                    <a:p>
                      <a:r>
                        <a:rPr lang="en-IN" sz="1600" dirty="0" smtClean="0"/>
                        <a:t>April, 2020</a:t>
                      </a:r>
                      <a:endParaRPr lang="en-IN" sz="1600" dirty="0"/>
                    </a:p>
                  </a:txBody>
                  <a:tcPr/>
                </a:tc>
                <a:tc>
                  <a:txBody>
                    <a:bodyPr/>
                    <a:lstStyle/>
                    <a:p>
                      <a:r>
                        <a:rPr lang="en-IN" sz="1600" b="0" i="0" kern="1200" dirty="0" smtClean="0">
                          <a:solidFill>
                            <a:schemeClr val="dk1"/>
                          </a:solidFill>
                          <a:latin typeface="+mn-lt"/>
                          <a:ea typeface="+mn-ea"/>
                          <a:cs typeface="+mn-cs"/>
                        </a:rPr>
                        <a:t>20.05.2020</a:t>
                      </a:r>
                      <a:endParaRPr lang="en-IN" sz="1600" dirty="0"/>
                    </a:p>
                  </a:txBody>
                  <a:tcPr/>
                </a:tc>
                <a:tc>
                  <a:txBody>
                    <a:bodyPr/>
                    <a:lstStyle/>
                    <a:p>
                      <a:pPr algn="ctr"/>
                      <a:r>
                        <a:rPr lang="en-IN" sz="1600" b="0" i="0" kern="1200" dirty="0" smtClean="0">
                          <a:solidFill>
                            <a:schemeClr val="dk1"/>
                          </a:solidFill>
                          <a:latin typeface="+mn-lt"/>
                          <a:ea typeface="+mn-ea"/>
                          <a:cs typeface="+mn-cs"/>
                        </a:rPr>
                        <a:t>04.06.2020</a:t>
                      </a:r>
                      <a:endParaRPr lang="en-IN" sz="1600" dirty="0"/>
                    </a:p>
                  </a:txBody>
                  <a:tcPr/>
                </a:tc>
                <a:tc vMerge="1">
                  <a:txBody>
                    <a:bodyPr/>
                    <a:lstStyle/>
                    <a:p>
                      <a:endParaRPr lang="en-IN" dirty="0"/>
                    </a:p>
                  </a:txBody>
                  <a:tcPr/>
                </a:tc>
              </a:tr>
              <a:tr h="322564">
                <a:tc>
                  <a:txBody>
                    <a:bodyPr/>
                    <a:lstStyle/>
                    <a:p>
                      <a:r>
                        <a:rPr lang="en-IN" sz="1600" dirty="0" smtClean="0"/>
                        <a:t>May, 2020</a:t>
                      </a:r>
                      <a:endParaRPr lang="en-IN" sz="1600" dirty="0"/>
                    </a:p>
                  </a:txBody>
                  <a:tcPr/>
                </a:tc>
                <a:tc>
                  <a:txBody>
                    <a:bodyPr/>
                    <a:lstStyle/>
                    <a:p>
                      <a:r>
                        <a:rPr lang="en-IN" sz="1600" b="0" i="0" kern="1200" dirty="0" smtClean="0">
                          <a:solidFill>
                            <a:schemeClr val="dk1"/>
                          </a:solidFill>
                          <a:latin typeface="+mn-lt"/>
                          <a:ea typeface="+mn-ea"/>
                          <a:cs typeface="+mn-cs"/>
                        </a:rPr>
                        <a:t>20.06.2020</a:t>
                      </a:r>
                      <a:endParaRPr lang="en-IN" sz="1600" dirty="0"/>
                    </a:p>
                  </a:txBody>
                  <a:tcPr/>
                </a:tc>
                <a:tc>
                  <a:txBody>
                    <a:bodyPr/>
                    <a:lstStyle/>
                    <a:p>
                      <a:pPr algn="ctr"/>
                      <a:r>
                        <a:rPr lang="en-IN" sz="1600" b="0" i="0" kern="1200" dirty="0" smtClean="0">
                          <a:solidFill>
                            <a:schemeClr val="dk1"/>
                          </a:solidFill>
                          <a:latin typeface="+mn-lt"/>
                          <a:ea typeface="+mn-ea"/>
                          <a:cs typeface="+mn-cs"/>
                        </a:rPr>
                        <a:t>05.07.2020</a:t>
                      </a:r>
                      <a:endParaRPr lang="en-IN" sz="1600" dirty="0"/>
                    </a:p>
                  </a:txBody>
                  <a:tcPr/>
                </a:tc>
                <a:tc vMerge="1">
                  <a:txBody>
                    <a:bodyPr/>
                    <a:lstStyle/>
                    <a:p>
                      <a:endParaRPr lang="en-IN" dirty="0"/>
                    </a:p>
                  </a:txBody>
                  <a:tcPr/>
                </a:tc>
              </a:tr>
            </a:tbl>
          </a:graphicData>
        </a:graphic>
      </p:graphicFrame>
    </p:spTree>
    <p:extLst>
      <p:ext uri="{BB962C8B-B14F-4D97-AF65-F5344CB8AC3E}">
        <p14:creationId xmlns:p14="http://schemas.microsoft.com/office/powerpoint/2010/main" xmlns="" val="323904437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bwMode="auto">
          <a:xfrm>
            <a:off x="4687445" y="328772"/>
            <a:ext cx="2684293"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square" lIns="0" tIns="0" rIns="0" bIns="0" anchor="ctr">
            <a:spAutoFit/>
          </a:bodyPr>
          <a:lstStyle/>
          <a:p>
            <a:pPr algn="ctr"/>
            <a:r>
              <a:rPr lang="en-US" sz="3200" cap="small" dirty="0">
                <a:solidFill>
                  <a:prstClr val="white"/>
                </a:solidFill>
                <a:latin typeface="Times New Roman" pitchFamily="18" charset="0"/>
                <a:ea typeface="ＭＳ Ｐゴシック" charset="0"/>
                <a:cs typeface="Times New Roman" pitchFamily="18" charset="0"/>
                <a:sym typeface="Bebas Neue" charset="0"/>
              </a:rPr>
              <a:t>GST Café</a:t>
            </a:r>
            <a:endParaRPr lang="en-US" sz="3200" cap="small" dirty="0">
              <a:solidFill>
                <a:srgbClr val="D2533C"/>
              </a:solidFill>
              <a:latin typeface="Times New Roman" pitchFamily="18" charset="0"/>
              <a:ea typeface="ＭＳ Ｐゴシック" charset="0"/>
              <a:cs typeface="Times New Roman" pitchFamily="18" charset="0"/>
              <a:sym typeface="Bebas Neue" charset="0"/>
            </a:endParaRPr>
          </a:p>
        </p:txBody>
      </p:sp>
      <p:grpSp>
        <p:nvGrpSpPr>
          <p:cNvPr id="3" name="Group 3"/>
          <p:cNvGrpSpPr/>
          <p:nvPr/>
        </p:nvGrpSpPr>
        <p:grpSpPr>
          <a:xfrm>
            <a:off x="5829565" y="866672"/>
            <a:ext cx="400051" cy="71456"/>
            <a:chOff x="1942594" y="2781300"/>
            <a:chExt cx="799891" cy="190500"/>
          </a:xfrm>
          <a:solidFill>
            <a:schemeClr val="tx1"/>
          </a:solidFill>
        </p:grpSpPr>
        <p:sp>
          <p:nvSpPr>
            <p:cNvPr id="5" name="Oval 3"/>
            <p:cNvSpPr>
              <a:spLocks/>
            </p:cNvSpPr>
            <p:nvPr/>
          </p:nvSpPr>
          <p:spPr bwMode="auto">
            <a:xfrm>
              <a:off x="1942594"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6" name="Oval 4"/>
            <p:cNvSpPr>
              <a:spLocks/>
            </p:cNvSpPr>
            <p:nvPr/>
          </p:nvSpPr>
          <p:spPr bwMode="auto">
            <a:xfrm>
              <a:off x="224731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7" name="Oval 5"/>
            <p:cNvSpPr>
              <a:spLocks/>
            </p:cNvSpPr>
            <p:nvPr/>
          </p:nvSpPr>
          <p:spPr bwMode="auto">
            <a:xfrm>
              <a:off x="255203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grpSp>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73904" y="6022836"/>
            <a:ext cx="1840192" cy="554928"/>
          </a:xfrm>
          <a:prstGeom prst="rect">
            <a:avLst/>
          </a:prstGeom>
        </p:spPr>
      </p:pic>
      <p:sp>
        <p:nvSpPr>
          <p:cNvPr id="11" name="TextBox 10"/>
          <p:cNvSpPr txBox="1"/>
          <p:nvPr/>
        </p:nvSpPr>
        <p:spPr>
          <a:xfrm>
            <a:off x="828379" y="1582690"/>
            <a:ext cx="10192871" cy="2554545"/>
          </a:xfrm>
          <a:prstGeom prst="rect">
            <a:avLst/>
          </a:prstGeom>
          <a:noFill/>
        </p:spPr>
        <p:txBody>
          <a:bodyPr wrap="square" rtlCol="0">
            <a:spAutoFit/>
          </a:bodyPr>
          <a:lstStyle/>
          <a:p>
            <a:pPr marL="354013" indent="-354013" algn="just">
              <a:buFont typeface="Wingdings" pitchFamily="2" charset="2"/>
              <a:buChar char="Ø"/>
            </a:pPr>
            <a:endParaRPr lang="en-US" sz="2000" dirty="0" smtClean="0"/>
          </a:p>
          <a:p>
            <a:pPr marL="354013" indent="-354013" algn="just">
              <a:buFont typeface="Wingdings" pitchFamily="2" charset="2"/>
              <a:buChar char="Ø"/>
            </a:pPr>
            <a:r>
              <a:rPr lang="en-IN" sz="2000" dirty="0" smtClean="0"/>
              <a:t>Due Date for filing of Annual Return in Form GSTR-9 for F.Y. 2018-19 extended to last week of June ‘20 from the earlier date of 31.03.2020;</a:t>
            </a:r>
          </a:p>
          <a:p>
            <a:pPr marL="354013" indent="-354013" algn="just"/>
            <a:r>
              <a:rPr lang="en-IN" sz="2000" b="1" cap="small" dirty="0" smtClean="0"/>
              <a:t>Composition scheme </a:t>
            </a:r>
          </a:p>
          <a:p>
            <a:pPr marL="354013" indent="-354013" algn="just">
              <a:lnSpc>
                <a:spcPct val="150000"/>
              </a:lnSpc>
              <a:buFont typeface="Wingdings" pitchFamily="2" charset="2"/>
              <a:buChar char="Ø"/>
            </a:pPr>
            <a:r>
              <a:rPr lang="en-IN" sz="2000" dirty="0" smtClean="0"/>
              <a:t>Due date for opting for composition scheme extended to last week of June ‘20</a:t>
            </a:r>
          </a:p>
          <a:p>
            <a:pPr marL="354013" indent="-354013" algn="just">
              <a:lnSpc>
                <a:spcPct val="150000"/>
              </a:lnSpc>
              <a:buFont typeface="Wingdings" pitchFamily="2" charset="2"/>
              <a:buChar char="Ø"/>
            </a:pPr>
            <a:r>
              <a:rPr lang="en-IN" sz="2000" dirty="0" smtClean="0"/>
              <a:t>Extended due date for filing returns and making payment for composition dealers:</a:t>
            </a:r>
          </a:p>
          <a:p>
            <a:pPr marL="354013" indent="-354013" algn="just">
              <a:buFont typeface="Wingdings" pitchFamily="2" charset="2"/>
              <a:buChar char="Ø"/>
            </a:pPr>
            <a:endParaRPr lang="en-IN" sz="2000" dirty="0" smtClean="0"/>
          </a:p>
        </p:txBody>
      </p:sp>
      <p:sp>
        <p:nvSpPr>
          <p:cNvPr id="12" name="Footer Placeholder 2"/>
          <p:cNvSpPr>
            <a:spLocks noGrp="1"/>
          </p:cNvSpPr>
          <p:nvPr/>
        </p:nvSpPr>
        <p:spPr>
          <a:xfrm>
            <a:off x="0" y="6502223"/>
            <a:ext cx="2689412" cy="449904"/>
          </a:xfrm>
          <a:prstGeom prst="rect">
            <a:avLst/>
          </a:prstGeom>
        </p:spPr>
        <p:txBody>
          <a:bodyPr vert="horz"/>
          <a:lstStyle>
            <a:defPPr>
              <a:defRPr lang="en-US"/>
            </a:defPPr>
            <a:lvl1pPr marL="0" algn="l" defTabSz="914400" rtl="0" eaLnBrk="1" latinLnBrk="0" hangingPunct="1">
              <a:defRPr kumimoji="0"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schemeClr val="tx1"/>
                </a:solidFill>
                <a:latin typeface="Roboto Light"/>
              </a:rPr>
              <a:t>© 2020, Vaish Associates Advocates</a:t>
            </a:r>
            <a:endParaRPr lang="en-US" sz="1100" dirty="0">
              <a:solidFill>
                <a:schemeClr val="tx1"/>
              </a:solidFill>
            </a:endParaRPr>
          </a:p>
        </p:txBody>
      </p:sp>
      <p:sp>
        <p:nvSpPr>
          <p:cNvPr id="8" name="TextBox 7"/>
          <p:cNvSpPr txBox="1"/>
          <p:nvPr/>
        </p:nvSpPr>
        <p:spPr>
          <a:xfrm>
            <a:off x="9901238" y="228600"/>
            <a:ext cx="2171700" cy="369332"/>
          </a:xfrm>
          <a:prstGeom prst="rect">
            <a:avLst/>
          </a:prstGeom>
          <a:noFill/>
        </p:spPr>
        <p:txBody>
          <a:bodyPr wrap="square" rtlCol="0">
            <a:spAutoFit/>
          </a:bodyPr>
          <a:lstStyle/>
          <a:p>
            <a:pPr algn="r"/>
            <a:r>
              <a:rPr lang="en-US" b="1" dirty="0" smtClean="0"/>
              <a:t>March 24, </a:t>
            </a:r>
            <a:r>
              <a:rPr lang="en-US" b="1" dirty="0"/>
              <a:t>2020</a:t>
            </a:r>
          </a:p>
        </p:txBody>
      </p:sp>
      <p:sp>
        <p:nvSpPr>
          <p:cNvPr id="13" name="TextBox 12"/>
          <p:cNvSpPr txBox="1"/>
          <p:nvPr/>
        </p:nvSpPr>
        <p:spPr>
          <a:xfrm>
            <a:off x="1929360" y="945918"/>
            <a:ext cx="8390965" cy="461665"/>
          </a:xfrm>
          <a:prstGeom prst="rect">
            <a:avLst/>
          </a:prstGeom>
          <a:noFill/>
          <a:ln>
            <a:noFill/>
          </a:ln>
        </p:spPr>
        <p:txBody>
          <a:bodyPr wrap="square" rtlCol="0">
            <a:spAutoFit/>
          </a:bodyPr>
          <a:lstStyle/>
          <a:p>
            <a:pPr algn="ctr"/>
            <a:r>
              <a:rPr lang="en-US" sz="2400" b="1" cap="small" dirty="0" smtClean="0">
                <a:solidFill>
                  <a:prstClr val="black"/>
                </a:solidFill>
                <a:cs typeface="Times New Roman" pitchFamily="18" charset="0"/>
              </a:rPr>
              <a:t>Recent Developments</a:t>
            </a:r>
            <a:endParaRPr lang="en-US" sz="2400" b="1" cap="small" dirty="0">
              <a:solidFill>
                <a:prstClr val="black"/>
              </a:solidFill>
              <a:cs typeface="Times New Roman" pitchFamily="18" charset="0"/>
            </a:endParaRPr>
          </a:p>
        </p:txBody>
      </p:sp>
      <p:graphicFrame>
        <p:nvGraphicFramePr>
          <p:cNvPr id="14" name="Table 13"/>
          <p:cNvGraphicFramePr>
            <a:graphicFrameLocks noGrp="1"/>
          </p:cNvGraphicFramePr>
          <p:nvPr/>
        </p:nvGraphicFramePr>
        <p:xfrm>
          <a:off x="1338826" y="3816829"/>
          <a:ext cx="8127999" cy="1381760"/>
        </p:xfrm>
        <a:graphic>
          <a:graphicData uri="http://schemas.openxmlformats.org/drawingml/2006/table">
            <a:tbl>
              <a:tblPr firstRow="1" bandRow="1">
                <a:tableStyleId>{5C22544A-7EE6-4342-B048-85BDC9FD1C3A}</a:tableStyleId>
              </a:tblPr>
              <a:tblGrid>
                <a:gridCol w="2709333"/>
                <a:gridCol w="2709333"/>
                <a:gridCol w="2709333"/>
              </a:tblGrid>
              <a:tr h="370840">
                <a:tc>
                  <a:txBody>
                    <a:bodyPr/>
                    <a:lstStyle/>
                    <a:p>
                      <a:pPr algn="ctr"/>
                      <a:r>
                        <a:rPr lang="en-IN" dirty="0" smtClean="0"/>
                        <a:t>Particulars</a:t>
                      </a:r>
                      <a:endParaRPr lang="en-IN" dirty="0"/>
                    </a:p>
                  </a:txBody>
                  <a:tcPr/>
                </a:tc>
                <a:tc>
                  <a:txBody>
                    <a:bodyPr/>
                    <a:lstStyle/>
                    <a:p>
                      <a:pPr algn="ctr"/>
                      <a:r>
                        <a:rPr lang="en-IN" dirty="0" smtClean="0"/>
                        <a:t>Period</a:t>
                      </a:r>
                      <a:endParaRPr lang="en-IN" dirty="0"/>
                    </a:p>
                  </a:txBody>
                  <a:tcPr/>
                </a:tc>
                <a:tc>
                  <a:txBody>
                    <a:bodyPr/>
                    <a:lstStyle/>
                    <a:p>
                      <a:pPr algn="ctr"/>
                      <a:r>
                        <a:rPr lang="en-IN" dirty="0" smtClean="0"/>
                        <a:t>Due Date</a:t>
                      </a:r>
                      <a:endParaRPr lang="en-IN" dirty="0"/>
                    </a:p>
                  </a:txBody>
                  <a:tcPr/>
                </a:tc>
              </a:tr>
              <a:tr h="370840">
                <a:tc>
                  <a:txBody>
                    <a:bodyPr/>
                    <a:lstStyle/>
                    <a:p>
                      <a:r>
                        <a:rPr lang="en-IN" dirty="0" smtClean="0"/>
                        <a:t>Last</a:t>
                      </a:r>
                      <a:r>
                        <a:rPr lang="en-IN" baseline="0" dirty="0" smtClean="0"/>
                        <a:t> date for making payments</a:t>
                      </a:r>
                      <a:endParaRPr lang="en-IN" dirty="0"/>
                    </a:p>
                  </a:txBody>
                  <a:tcPr/>
                </a:tc>
                <a:tc>
                  <a:txBody>
                    <a:bodyPr/>
                    <a:lstStyle/>
                    <a:p>
                      <a:r>
                        <a:rPr lang="en-IN" sz="1800" b="0" i="0" kern="1200" dirty="0" smtClean="0">
                          <a:solidFill>
                            <a:schemeClr val="dk1"/>
                          </a:solidFill>
                          <a:latin typeface="+mn-lt"/>
                          <a:ea typeface="+mn-ea"/>
                          <a:cs typeface="+mn-cs"/>
                        </a:rPr>
                        <a:t>Quarter ending 31.03.20 i.e. Jan ’20-March ’20</a:t>
                      </a:r>
                      <a:endParaRPr lang="en-IN" dirty="0"/>
                    </a:p>
                  </a:txBody>
                  <a:tcPr/>
                </a:tc>
                <a:tc>
                  <a:txBody>
                    <a:bodyPr/>
                    <a:lstStyle/>
                    <a:p>
                      <a:r>
                        <a:rPr lang="en-IN" sz="1800" b="0" i="0" kern="1200" dirty="0" smtClean="0">
                          <a:solidFill>
                            <a:schemeClr val="dk1"/>
                          </a:solidFill>
                          <a:latin typeface="+mn-lt"/>
                          <a:ea typeface="+mn-ea"/>
                          <a:cs typeface="+mn-cs"/>
                        </a:rPr>
                        <a:t>Last week of June, 2020</a:t>
                      </a:r>
                      <a:endParaRPr lang="en-IN" dirty="0"/>
                    </a:p>
                  </a:txBody>
                  <a:tcPr/>
                </a:tc>
              </a:tr>
              <a:tr h="370840">
                <a:tc>
                  <a:txBody>
                    <a:bodyPr/>
                    <a:lstStyle/>
                    <a:p>
                      <a:r>
                        <a:rPr lang="en-IN" dirty="0" smtClean="0"/>
                        <a:t>Annual Return</a:t>
                      </a:r>
                      <a:endParaRPr lang="en-IN" dirty="0"/>
                    </a:p>
                  </a:txBody>
                  <a:tcPr/>
                </a:tc>
                <a:tc>
                  <a:txBody>
                    <a:bodyPr/>
                    <a:lstStyle/>
                    <a:p>
                      <a:r>
                        <a:rPr lang="en-IN" dirty="0" smtClean="0"/>
                        <a:t>2018-19</a:t>
                      </a:r>
                      <a:endParaRPr lang="en-IN" dirty="0"/>
                    </a:p>
                  </a:txBody>
                  <a:tcPr/>
                </a:tc>
                <a:tc>
                  <a:txBody>
                    <a:bodyPr/>
                    <a:lstStyle/>
                    <a:p>
                      <a:r>
                        <a:rPr lang="en-IN" sz="1800" b="0" i="0" kern="1200" dirty="0" smtClean="0">
                          <a:solidFill>
                            <a:schemeClr val="dk1"/>
                          </a:solidFill>
                          <a:latin typeface="+mn-lt"/>
                          <a:ea typeface="+mn-ea"/>
                          <a:cs typeface="+mn-cs"/>
                        </a:rPr>
                        <a:t>Last week of June, 2020</a:t>
                      </a:r>
                      <a:endParaRPr lang="en-IN" dirty="0"/>
                    </a:p>
                  </a:txBody>
                  <a:tcPr/>
                </a:tc>
              </a:tr>
            </a:tbl>
          </a:graphicData>
        </a:graphic>
      </p:graphicFrame>
    </p:spTree>
    <p:extLst>
      <p:ext uri="{BB962C8B-B14F-4D97-AF65-F5344CB8AC3E}">
        <p14:creationId xmlns:p14="http://schemas.microsoft.com/office/powerpoint/2010/main" xmlns="" val="323904437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bwMode="auto">
          <a:xfrm>
            <a:off x="4687445" y="328772"/>
            <a:ext cx="2684293"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square" lIns="0" tIns="0" rIns="0" bIns="0" anchor="ctr">
            <a:spAutoFit/>
          </a:bodyPr>
          <a:lstStyle/>
          <a:p>
            <a:pPr algn="ctr"/>
            <a:r>
              <a:rPr lang="en-US" sz="3200" cap="small" dirty="0">
                <a:solidFill>
                  <a:prstClr val="white"/>
                </a:solidFill>
                <a:latin typeface="Times New Roman" pitchFamily="18" charset="0"/>
                <a:ea typeface="ＭＳ Ｐゴシック" charset="0"/>
                <a:cs typeface="Times New Roman" pitchFamily="18" charset="0"/>
                <a:sym typeface="Bebas Neue" charset="0"/>
              </a:rPr>
              <a:t>GST Café</a:t>
            </a:r>
            <a:endParaRPr lang="en-US" sz="3200" cap="small" dirty="0">
              <a:solidFill>
                <a:srgbClr val="D2533C"/>
              </a:solidFill>
              <a:latin typeface="Times New Roman" pitchFamily="18" charset="0"/>
              <a:ea typeface="ＭＳ Ｐゴシック" charset="0"/>
              <a:cs typeface="Times New Roman" pitchFamily="18" charset="0"/>
              <a:sym typeface="Bebas Neue" charset="0"/>
            </a:endParaRPr>
          </a:p>
        </p:txBody>
      </p:sp>
      <p:grpSp>
        <p:nvGrpSpPr>
          <p:cNvPr id="3" name="Group 3"/>
          <p:cNvGrpSpPr/>
          <p:nvPr/>
        </p:nvGrpSpPr>
        <p:grpSpPr>
          <a:xfrm>
            <a:off x="5829565" y="866672"/>
            <a:ext cx="400051" cy="71456"/>
            <a:chOff x="1942594" y="2781300"/>
            <a:chExt cx="799891" cy="190500"/>
          </a:xfrm>
          <a:solidFill>
            <a:schemeClr val="tx1"/>
          </a:solidFill>
        </p:grpSpPr>
        <p:sp>
          <p:nvSpPr>
            <p:cNvPr id="5" name="Oval 3"/>
            <p:cNvSpPr>
              <a:spLocks/>
            </p:cNvSpPr>
            <p:nvPr/>
          </p:nvSpPr>
          <p:spPr bwMode="auto">
            <a:xfrm>
              <a:off x="1942594"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6" name="Oval 4"/>
            <p:cNvSpPr>
              <a:spLocks/>
            </p:cNvSpPr>
            <p:nvPr/>
          </p:nvSpPr>
          <p:spPr bwMode="auto">
            <a:xfrm>
              <a:off x="224731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7" name="Oval 5"/>
            <p:cNvSpPr>
              <a:spLocks/>
            </p:cNvSpPr>
            <p:nvPr/>
          </p:nvSpPr>
          <p:spPr bwMode="auto">
            <a:xfrm>
              <a:off x="255203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grpSp>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73904" y="6022836"/>
            <a:ext cx="1840192" cy="554928"/>
          </a:xfrm>
          <a:prstGeom prst="rect">
            <a:avLst/>
          </a:prstGeom>
        </p:spPr>
      </p:pic>
      <p:sp>
        <p:nvSpPr>
          <p:cNvPr id="11" name="TextBox 10"/>
          <p:cNvSpPr txBox="1"/>
          <p:nvPr/>
        </p:nvSpPr>
        <p:spPr>
          <a:xfrm>
            <a:off x="828379" y="1582690"/>
            <a:ext cx="10192871" cy="4093428"/>
          </a:xfrm>
          <a:prstGeom prst="rect">
            <a:avLst/>
          </a:prstGeom>
          <a:noFill/>
        </p:spPr>
        <p:txBody>
          <a:bodyPr wrap="square" rtlCol="0">
            <a:spAutoFit/>
          </a:bodyPr>
          <a:lstStyle/>
          <a:p>
            <a:pPr marL="354013" indent="-354013" algn="just">
              <a:buFont typeface="Wingdings" pitchFamily="2" charset="2"/>
              <a:buChar char="Ø"/>
            </a:pPr>
            <a:endParaRPr lang="en-US" sz="2000" dirty="0" smtClean="0"/>
          </a:p>
          <a:p>
            <a:pPr marL="354013" indent="-354013" algn="just">
              <a:lnSpc>
                <a:spcPct val="150000"/>
              </a:lnSpc>
              <a:buFont typeface="Wingdings" pitchFamily="2" charset="2"/>
              <a:buChar char="Ø"/>
            </a:pPr>
            <a:r>
              <a:rPr lang="en-IN" sz="2000" dirty="0" smtClean="0"/>
              <a:t>Period of limitation for issue of notice, notification, approval order, sanction order, filing of appeal, furnishing of return, statements, applications, reports, any other documents, time limit for any compliance under the GST laws, Customs Act and other allied laws where the time limit is expiring between 20.03.2020  to 29.06.2020 extended to 30.06.2020</a:t>
            </a:r>
          </a:p>
          <a:p>
            <a:pPr marL="354013" indent="-354013" algn="just">
              <a:lnSpc>
                <a:spcPct val="150000"/>
              </a:lnSpc>
              <a:buFont typeface="Wingdings" pitchFamily="2" charset="2"/>
              <a:buChar char="Ø"/>
            </a:pPr>
            <a:r>
              <a:rPr lang="en-IN" sz="2000" dirty="0" smtClean="0"/>
              <a:t>Due date for making payment under </a:t>
            </a:r>
            <a:r>
              <a:rPr lang="en-IN" sz="2000" b="1" dirty="0" smtClean="0"/>
              <a:t> </a:t>
            </a:r>
            <a:r>
              <a:rPr lang="en-IN" sz="2000" dirty="0" err="1" smtClean="0"/>
              <a:t>Sabka</a:t>
            </a:r>
            <a:r>
              <a:rPr lang="en-IN" sz="2000" dirty="0" smtClean="0"/>
              <a:t> </a:t>
            </a:r>
            <a:r>
              <a:rPr lang="en-IN" sz="2000" dirty="0" err="1" smtClean="0"/>
              <a:t>Vishwas</a:t>
            </a:r>
            <a:r>
              <a:rPr lang="en-IN" sz="2000" dirty="0" smtClean="0"/>
              <a:t> - (Legacy Dispute Resolution) Scheme, 2019  extended to</a:t>
            </a:r>
            <a:r>
              <a:rPr lang="en-IN" sz="2000" b="1" dirty="0" smtClean="0"/>
              <a:t> </a:t>
            </a:r>
            <a:r>
              <a:rPr lang="en-IN" sz="2000" dirty="0" smtClean="0"/>
              <a:t>30.06.2020 and no interest to be levied for this period</a:t>
            </a:r>
          </a:p>
          <a:p>
            <a:pPr marL="354013" indent="-354013" algn="just">
              <a:lnSpc>
                <a:spcPct val="150000"/>
              </a:lnSpc>
              <a:buFont typeface="Wingdings" pitchFamily="2" charset="2"/>
              <a:buChar char="Ø"/>
            </a:pPr>
            <a:r>
              <a:rPr lang="en-IN" sz="2000" dirty="0" smtClean="0"/>
              <a:t>Custom clearance to be provided 24*7 till 30.06.2020</a:t>
            </a:r>
          </a:p>
          <a:p>
            <a:pPr marL="354013" indent="-354013" algn="just">
              <a:lnSpc>
                <a:spcPct val="150000"/>
              </a:lnSpc>
              <a:buFont typeface="Wingdings" pitchFamily="2" charset="2"/>
              <a:buChar char="Ø"/>
            </a:pPr>
            <a:endParaRPr lang="en-IN" sz="2000" dirty="0" smtClean="0"/>
          </a:p>
        </p:txBody>
      </p:sp>
      <p:sp>
        <p:nvSpPr>
          <p:cNvPr id="12" name="Footer Placeholder 2"/>
          <p:cNvSpPr>
            <a:spLocks noGrp="1"/>
          </p:cNvSpPr>
          <p:nvPr/>
        </p:nvSpPr>
        <p:spPr>
          <a:xfrm>
            <a:off x="0" y="6502223"/>
            <a:ext cx="2689412" cy="449904"/>
          </a:xfrm>
          <a:prstGeom prst="rect">
            <a:avLst/>
          </a:prstGeom>
        </p:spPr>
        <p:txBody>
          <a:bodyPr vert="horz"/>
          <a:lstStyle>
            <a:defPPr>
              <a:defRPr lang="en-US"/>
            </a:defPPr>
            <a:lvl1pPr marL="0" algn="l" defTabSz="914400" rtl="0" eaLnBrk="1" latinLnBrk="0" hangingPunct="1">
              <a:defRPr kumimoji="0"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schemeClr val="tx1"/>
                </a:solidFill>
                <a:latin typeface="Roboto Light"/>
              </a:rPr>
              <a:t>© 2020, Vaish Associates Advocates</a:t>
            </a:r>
            <a:endParaRPr lang="en-US" sz="1100" dirty="0">
              <a:solidFill>
                <a:schemeClr val="tx1"/>
              </a:solidFill>
            </a:endParaRPr>
          </a:p>
        </p:txBody>
      </p:sp>
      <p:sp>
        <p:nvSpPr>
          <p:cNvPr id="8" name="TextBox 7"/>
          <p:cNvSpPr txBox="1"/>
          <p:nvPr/>
        </p:nvSpPr>
        <p:spPr>
          <a:xfrm>
            <a:off x="9901238" y="228600"/>
            <a:ext cx="2171700" cy="369332"/>
          </a:xfrm>
          <a:prstGeom prst="rect">
            <a:avLst/>
          </a:prstGeom>
          <a:noFill/>
        </p:spPr>
        <p:txBody>
          <a:bodyPr wrap="square" rtlCol="0">
            <a:spAutoFit/>
          </a:bodyPr>
          <a:lstStyle/>
          <a:p>
            <a:pPr algn="r"/>
            <a:r>
              <a:rPr lang="en-US" b="1" dirty="0" smtClean="0"/>
              <a:t>March 24, </a:t>
            </a:r>
            <a:r>
              <a:rPr lang="en-US" b="1" dirty="0"/>
              <a:t>2020</a:t>
            </a:r>
          </a:p>
        </p:txBody>
      </p:sp>
      <p:sp>
        <p:nvSpPr>
          <p:cNvPr id="13" name="TextBox 12"/>
          <p:cNvSpPr txBox="1"/>
          <p:nvPr/>
        </p:nvSpPr>
        <p:spPr>
          <a:xfrm>
            <a:off x="1929360" y="945918"/>
            <a:ext cx="8390965" cy="461665"/>
          </a:xfrm>
          <a:prstGeom prst="rect">
            <a:avLst/>
          </a:prstGeom>
          <a:noFill/>
          <a:ln>
            <a:noFill/>
          </a:ln>
        </p:spPr>
        <p:txBody>
          <a:bodyPr wrap="square" rtlCol="0">
            <a:spAutoFit/>
          </a:bodyPr>
          <a:lstStyle/>
          <a:p>
            <a:pPr algn="ctr"/>
            <a:r>
              <a:rPr lang="en-US" sz="2400" b="1" cap="small" dirty="0" smtClean="0">
                <a:solidFill>
                  <a:prstClr val="black"/>
                </a:solidFill>
                <a:cs typeface="Times New Roman" pitchFamily="18" charset="0"/>
              </a:rPr>
              <a:t>Recent Developments</a:t>
            </a:r>
            <a:endParaRPr lang="en-US" sz="2400" b="1" cap="small" dirty="0">
              <a:solidFill>
                <a:prstClr val="black"/>
              </a:solidFill>
              <a:cs typeface="Times New Roman" pitchFamily="18" charset="0"/>
            </a:endParaRPr>
          </a:p>
        </p:txBody>
      </p:sp>
    </p:spTree>
    <p:extLst>
      <p:ext uri="{BB962C8B-B14F-4D97-AF65-F5344CB8AC3E}">
        <p14:creationId xmlns:p14="http://schemas.microsoft.com/office/powerpoint/2010/main" xmlns="" val="323904437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bwMode="auto">
          <a:xfrm>
            <a:off x="4687445" y="328772"/>
            <a:ext cx="2684293"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square" lIns="0" tIns="0" rIns="0" bIns="0" anchor="ctr">
            <a:spAutoFit/>
          </a:bodyPr>
          <a:lstStyle/>
          <a:p>
            <a:pPr algn="ctr"/>
            <a:r>
              <a:rPr lang="en-US" sz="3200" cap="small" dirty="0">
                <a:solidFill>
                  <a:prstClr val="white"/>
                </a:solidFill>
                <a:latin typeface="Times New Roman" pitchFamily="18" charset="0"/>
                <a:ea typeface="ＭＳ Ｐゴシック" charset="0"/>
                <a:cs typeface="Times New Roman" pitchFamily="18" charset="0"/>
                <a:sym typeface="Bebas Neue" charset="0"/>
              </a:rPr>
              <a:t>GST Café</a:t>
            </a:r>
            <a:endParaRPr lang="en-US" sz="3200" cap="small" dirty="0">
              <a:solidFill>
                <a:srgbClr val="D2533C"/>
              </a:solidFill>
              <a:latin typeface="Times New Roman" pitchFamily="18" charset="0"/>
              <a:ea typeface="ＭＳ Ｐゴシック" charset="0"/>
              <a:cs typeface="Times New Roman" pitchFamily="18" charset="0"/>
              <a:sym typeface="Bebas Neue" charset="0"/>
            </a:endParaRPr>
          </a:p>
        </p:txBody>
      </p:sp>
      <p:grpSp>
        <p:nvGrpSpPr>
          <p:cNvPr id="4" name="Group 3"/>
          <p:cNvGrpSpPr/>
          <p:nvPr/>
        </p:nvGrpSpPr>
        <p:grpSpPr>
          <a:xfrm>
            <a:off x="5829565" y="866672"/>
            <a:ext cx="400051" cy="71456"/>
            <a:chOff x="1942594" y="2781300"/>
            <a:chExt cx="799891" cy="190500"/>
          </a:xfrm>
          <a:solidFill>
            <a:schemeClr val="tx1"/>
          </a:solidFill>
        </p:grpSpPr>
        <p:sp>
          <p:nvSpPr>
            <p:cNvPr id="5" name="Oval 3"/>
            <p:cNvSpPr>
              <a:spLocks/>
            </p:cNvSpPr>
            <p:nvPr/>
          </p:nvSpPr>
          <p:spPr bwMode="auto">
            <a:xfrm>
              <a:off x="1942594"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6" name="Oval 4"/>
            <p:cNvSpPr>
              <a:spLocks/>
            </p:cNvSpPr>
            <p:nvPr/>
          </p:nvSpPr>
          <p:spPr bwMode="auto">
            <a:xfrm>
              <a:off x="224731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sp>
          <p:nvSpPr>
            <p:cNvPr id="7" name="Oval 5"/>
            <p:cNvSpPr>
              <a:spLocks/>
            </p:cNvSpPr>
            <p:nvPr/>
          </p:nvSpPr>
          <p:spPr bwMode="auto">
            <a:xfrm>
              <a:off x="2552035" y="2781300"/>
              <a:ext cx="190450" cy="190500"/>
            </a:xfrm>
            <a:prstGeom prst="ellipse">
              <a:avLst/>
            </a:prstGeom>
            <a:grpFill/>
            <a:ln w="25400">
              <a:solidFill>
                <a:schemeClr val="tx1">
                  <a:alpha val="0"/>
                </a:schemeClr>
              </a:solidFill>
              <a:miter lim="800000"/>
              <a:headEnd/>
              <a:tailEnd/>
            </a:ln>
          </p:spPr>
          <p:txBody>
            <a:bodyPr lIns="0" tIns="0" rIns="0" bIns="0"/>
            <a:lstStyle/>
            <a:p>
              <a:endParaRPr lang="en-US" sz="1200">
                <a:solidFill>
                  <a:srgbClr val="292934"/>
                </a:solidFill>
                <a:latin typeface="Times New Roman" pitchFamily="18" charset="0"/>
                <a:cs typeface="Times New Roman" pitchFamily="18" charset="0"/>
              </a:endParaRPr>
            </a:p>
          </p:txBody>
        </p:sp>
      </p:grpSp>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73904" y="6022836"/>
            <a:ext cx="1840192" cy="554928"/>
          </a:xfrm>
          <a:prstGeom prst="rect">
            <a:avLst/>
          </a:prstGeom>
        </p:spPr>
      </p:pic>
      <p:sp>
        <p:nvSpPr>
          <p:cNvPr id="11" name="TextBox 10"/>
          <p:cNvSpPr txBox="1"/>
          <p:nvPr/>
        </p:nvSpPr>
        <p:spPr>
          <a:xfrm>
            <a:off x="828379" y="1582690"/>
            <a:ext cx="10192871" cy="4093428"/>
          </a:xfrm>
          <a:prstGeom prst="rect">
            <a:avLst/>
          </a:prstGeom>
          <a:noFill/>
        </p:spPr>
        <p:txBody>
          <a:bodyPr wrap="square" rtlCol="0">
            <a:spAutoFit/>
          </a:bodyPr>
          <a:lstStyle/>
          <a:p>
            <a:pPr marL="342900" indent="-342900" algn="just">
              <a:lnSpc>
                <a:spcPct val="150000"/>
              </a:lnSpc>
            </a:pPr>
            <a:r>
              <a:rPr lang="en-US" sz="2000" b="1" cap="small" dirty="0" smtClean="0"/>
              <a:t>Amendments made in GST Law pursuant to 39</a:t>
            </a:r>
            <a:r>
              <a:rPr lang="en-US" sz="2000" b="1" cap="small" baseline="30000" dirty="0" smtClean="0"/>
              <a:t>th</a:t>
            </a:r>
            <a:r>
              <a:rPr lang="en-US" sz="2000" b="1" cap="small" dirty="0" smtClean="0"/>
              <a:t> GST Council meeting</a:t>
            </a:r>
          </a:p>
          <a:p>
            <a:pPr algn="just">
              <a:lnSpc>
                <a:spcPct val="150000"/>
              </a:lnSpc>
            </a:pPr>
            <a:r>
              <a:rPr lang="en-US" sz="2000" dirty="0" smtClean="0"/>
              <a:t>In order to be eligible for registration under GST, the following class of persons are mandatorily required to authenticate the </a:t>
            </a:r>
            <a:r>
              <a:rPr lang="en-US" sz="2000" dirty="0" err="1" smtClean="0"/>
              <a:t>Aadhaar</a:t>
            </a:r>
            <a:r>
              <a:rPr lang="en-US" sz="2000" dirty="0" smtClean="0"/>
              <a:t> Number w.e.f. </a:t>
            </a:r>
            <a:r>
              <a:rPr lang="en-US" sz="2000" dirty="0" smtClean="0">
                <a:hlinkClick r:id="rId4"/>
              </a:rPr>
              <a:t>01.04.2020</a:t>
            </a:r>
            <a:r>
              <a:rPr lang="en-US" sz="2000" dirty="0" smtClean="0"/>
              <a:t>:</a:t>
            </a:r>
          </a:p>
          <a:p>
            <a:pPr marL="722313" indent="-368300" algn="just">
              <a:lnSpc>
                <a:spcPct val="150000"/>
              </a:lnSpc>
              <a:buFont typeface="+mj-lt"/>
              <a:buAutoNum type="alphaLcParenR"/>
            </a:pPr>
            <a:r>
              <a:rPr lang="en-IN" sz="2000" dirty="0" smtClean="0">
                <a:hlinkClick r:id="rId5"/>
              </a:rPr>
              <a:t>Individual</a:t>
            </a:r>
            <a:r>
              <a:rPr lang="en-IN" sz="2000" dirty="0" smtClean="0"/>
              <a:t>;</a:t>
            </a:r>
          </a:p>
          <a:p>
            <a:pPr marL="722313" indent="-368300" algn="just">
              <a:lnSpc>
                <a:spcPct val="150000"/>
              </a:lnSpc>
              <a:buFont typeface="+mj-lt"/>
              <a:buAutoNum type="alphaLcParenR"/>
            </a:pPr>
            <a:r>
              <a:rPr lang="en-IN" sz="2000" dirty="0" smtClean="0">
                <a:hlinkClick r:id="rId6"/>
              </a:rPr>
              <a:t>Authorised signatory of all types; </a:t>
            </a:r>
          </a:p>
          <a:p>
            <a:pPr marL="722313" indent="-368300" algn="just">
              <a:lnSpc>
                <a:spcPct val="150000"/>
              </a:lnSpc>
              <a:buFont typeface="+mj-lt"/>
              <a:buAutoNum type="alphaLcParenR"/>
            </a:pPr>
            <a:r>
              <a:rPr lang="en-IN" sz="2000" dirty="0" smtClean="0">
                <a:hlinkClick r:id="rId6"/>
              </a:rPr>
              <a:t>Managing and Authorised partner; and </a:t>
            </a:r>
          </a:p>
          <a:p>
            <a:pPr marL="722313" indent="-368300" algn="just">
              <a:lnSpc>
                <a:spcPct val="150000"/>
              </a:lnSpc>
              <a:buFont typeface="+mj-lt"/>
              <a:buAutoNum type="alphaLcParenR"/>
            </a:pPr>
            <a:r>
              <a:rPr lang="en-IN" sz="2000" dirty="0" smtClean="0">
                <a:hlinkClick r:id="rId6"/>
              </a:rPr>
              <a:t>Karta of an Hindu undivided family</a:t>
            </a:r>
            <a:endParaRPr lang="en-US" sz="2000" dirty="0" smtClean="0"/>
          </a:p>
          <a:p>
            <a:pPr marL="800100" indent="-342900" algn="just">
              <a:lnSpc>
                <a:spcPct val="150000"/>
              </a:lnSpc>
              <a:buFont typeface="Arial" panose="020B0604020202020204" pitchFamily="34" charset="0"/>
              <a:buChar char="•"/>
            </a:pPr>
            <a:endParaRPr lang="en-US" sz="2000" dirty="0" smtClean="0"/>
          </a:p>
          <a:p>
            <a:pPr marL="800100" indent="-342900" algn="just">
              <a:buFont typeface="Arial" panose="020B0604020202020204" pitchFamily="34" charset="0"/>
              <a:buChar char="•"/>
            </a:pPr>
            <a:endParaRPr lang="en-US" sz="2000" dirty="0" smtClean="0"/>
          </a:p>
        </p:txBody>
      </p:sp>
      <p:sp>
        <p:nvSpPr>
          <p:cNvPr id="12" name="Footer Placeholder 2"/>
          <p:cNvSpPr>
            <a:spLocks noGrp="1"/>
          </p:cNvSpPr>
          <p:nvPr/>
        </p:nvSpPr>
        <p:spPr>
          <a:xfrm>
            <a:off x="0" y="6502223"/>
            <a:ext cx="2689412" cy="449904"/>
          </a:xfrm>
          <a:prstGeom prst="rect">
            <a:avLst/>
          </a:prstGeom>
        </p:spPr>
        <p:txBody>
          <a:bodyPr vert="horz"/>
          <a:lstStyle>
            <a:defPPr>
              <a:defRPr lang="en-US"/>
            </a:defPPr>
            <a:lvl1pPr marL="0" algn="l" defTabSz="914400" rtl="0" eaLnBrk="1" latinLnBrk="0" hangingPunct="1">
              <a:defRPr kumimoji="0"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schemeClr val="tx1"/>
                </a:solidFill>
                <a:latin typeface="Roboto Light"/>
              </a:rPr>
              <a:t>© 2020, Vaish Associates Advocates</a:t>
            </a:r>
            <a:endParaRPr lang="en-US" sz="1100" dirty="0">
              <a:solidFill>
                <a:schemeClr val="tx1"/>
              </a:solidFill>
            </a:endParaRPr>
          </a:p>
        </p:txBody>
      </p:sp>
      <p:sp>
        <p:nvSpPr>
          <p:cNvPr id="14" name="TextBox 13"/>
          <p:cNvSpPr txBox="1"/>
          <p:nvPr/>
        </p:nvSpPr>
        <p:spPr>
          <a:xfrm>
            <a:off x="9901238" y="228600"/>
            <a:ext cx="2171700" cy="369332"/>
          </a:xfrm>
          <a:prstGeom prst="rect">
            <a:avLst/>
          </a:prstGeom>
          <a:noFill/>
        </p:spPr>
        <p:txBody>
          <a:bodyPr wrap="square" rtlCol="0">
            <a:spAutoFit/>
          </a:bodyPr>
          <a:lstStyle/>
          <a:p>
            <a:pPr algn="r"/>
            <a:r>
              <a:rPr lang="en-US" b="1" dirty="0" smtClean="0"/>
              <a:t>March 24, </a:t>
            </a:r>
            <a:r>
              <a:rPr lang="en-US" b="1" dirty="0"/>
              <a:t>2020</a:t>
            </a:r>
          </a:p>
        </p:txBody>
      </p:sp>
      <p:sp>
        <p:nvSpPr>
          <p:cNvPr id="15" name="TextBox 14"/>
          <p:cNvSpPr txBox="1"/>
          <p:nvPr/>
        </p:nvSpPr>
        <p:spPr>
          <a:xfrm>
            <a:off x="1929360" y="945918"/>
            <a:ext cx="8390965" cy="461665"/>
          </a:xfrm>
          <a:prstGeom prst="rect">
            <a:avLst/>
          </a:prstGeom>
          <a:noFill/>
          <a:ln>
            <a:noFill/>
          </a:ln>
        </p:spPr>
        <p:txBody>
          <a:bodyPr wrap="square" rtlCol="0">
            <a:spAutoFit/>
          </a:bodyPr>
          <a:lstStyle/>
          <a:p>
            <a:pPr algn="ctr"/>
            <a:r>
              <a:rPr lang="en-US" sz="2400" b="1" cap="small" dirty="0" smtClean="0">
                <a:solidFill>
                  <a:prstClr val="black"/>
                </a:solidFill>
                <a:cs typeface="Times New Roman" pitchFamily="18" charset="0"/>
              </a:rPr>
              <a:t>Recent Developments</a:t>
            </a:r>
            <a:endParaRPr lang="en-US" sz="2400" b="1" cap="small" dirty="0">
              <a:solidFill>
                <a:prstClr val="black"/>
              </a:solidFill>
              <a:cs typeface="Times New Roman" pitchFamily="18" charset="0"/>
            </a:endParaRPr>
          </a:p>
        </p:txBody>
      </p:sp>
    </p:spTree>
    <p:extLst>
      <p:ext uri="{BB962C8B-B14F-4D97-AF65-F5344CB8AC3E}">
        <p14:creationId xmlns:p14="http://schemas.microsoft.com/office/powerpoint/2010/main" xmlns="" val="274889701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27200" y="609603"/>
            <a:ext cx="8940800" cy="830997"/>
          </a:xfrm>
          <a:prstGeom prst="rect">
            <a:avLst/>
          </a:prstGeom>
          <a:noFill/>
        </p:spPr>
        <p:txBody>
          <a:bodyPr wrap="square" rtlCol="0">
            <a:spAutoFit/>
          </a:bodyPr>
          <a:lstStyle/>
          <a:p>
            <a:pPr algn="ctr"/>
            <a:r>
              <a:rPr lang="en-IN" sz="4800" cap="small" dirty="0"/>
              <a:t>Our Offices</a:t>
            </a:r>
          </a:p>
        </p:txBody>
      </p:sp>
      <p:graphicFrame>
        <p:nvGraphicFramePr>
          <p:cNvPr id="7" name="Table 6"/>
          <p:cNvGraphicFramePr>
            <a:graphicFrameLocks noGrp="1"/>
          </p:cNvGraphicFramePr>
          <p:nvPr>
            <p:extLst>
              <p:ext uri="{D42A27DB-BD31-4B8C-83A1-F6EECF244321}">
                <p14:modId xmlns:p14="http://schemas.microsoft.com/office/powerpoint/2010/main" xmlns="" val="1136669704"/>
              </p:ext>
            </p:extLst>
          </p:nvPr>
        </p:nvGraphicFramePr>
        <p:xfrm>
          <a:off x="4325404" y="1613949"/>
          <a:ext cx="3336227" cy="1920240"/>
        </p:xfrm>
        <a:graphic>
          <a:graphicData uri="http://schemas.openxmlformats.org/drawingml/2006/table">
            <a:tbl>
              <a:tblPr firstRow="1" bandRow="1">
                <a:tableStyleId>{5C22544A-7EE6-4342-B048-85BDC9FD1C3A}</a:tableStyleId>
              </a:tblPr>
              <a:tblGrid>
                <a:gridCol w="3336227">
                  <a:extLst>
                    <a:ext uri="{9D8B030D-6E8A-4147-A177-3AD203B41FA5}">
                      <a16:colId xmlns="" xmlns:a16="http://schemas.microsoft.com/office/drawing/2014/main" val="20000"/>
                    </a:ext>
                  </a:extLst>
                </a:gridCol>
              </a:tblGrid>
              <a:tr h="335280">
                <a:tc>
                  <a:txBody>
                    <a:bodyPr/>
                    <a:lstStyle/>
                    <a:p>
                      <a:pPr algn="just"/>
                      <a:r>
                        <a:rPr lang="en-US" sz="1800" b="1" i="0" u="none" strike="noStrike" kern="1200" baseline="0" dirty="0">
                          <a:solidFill>
                            <a:schemeClr val="lt1"/>
                          </a:solidFill>
                          <a:latin typeface="+mn-lt"/>
                          <a:ea typeface="+mn-ea"/>
                          <a:cs typeface="+mn-cs"/>
                        </a:rPr>
                        <a:t>BENGALURU </a:t>
                      </a:r>
                      <a:endParaRPr lang="en-IN" sz="1600" b="1" dirty="0">
                        <a:latin typeface="Roboto Regular"/>
                        <a:cs typeface="Times New Roman" pitchFamily="18" charset="0"/>
                      </a:endParaRPr>
                    </a:p>
                  </a:txBody>
                  <a:tcPr marL="132080" marR="132080"/>
                </a:tc>
                <a:extLst>
                  <a:ext uri="{0D108BD9-81ED-4DB2-BD59-A6C34878D82A}">
                    <a16:rowId xmlns="" xmlns:a16="http://schemas.microsoft.com/office/drawing/2014/main" val="10000"/>
                  </a:ext>
                </a:extLst>
              </a:tr>
              <a:tr h="1188720">
                <a:tc>
                  <a:txBody>
                    <a:bodyPr/>
                    <a:lstStyle/>
                    <a:p>
                      <a:pPr algn="just"/>
                      <a:r>
                        <a:rPr lang="en-US" sz="1600" b="0" i="0" u="none" strike="noStrike" kern="1200" baseline="0" dirty="0">
                          <a:solidFill>
                            <a:schemeClr val="dk1"/>
                          </a:solidFill>
                          <a:latin typeface="+mn-lt"/>
                          <a:ea typeface="+mn-ea"/>
                          <a:cs typeface="+mn-cs"/>
                        </a:rPr>
                        <a:t>105 -106, </a:t>
                      </a:r>
                      <a:r>
                        <a:rPr lang="en-US" sz="1600" b="0" i="0" u="none" strike="noStrike" kern="1200" baseline="0" dirty="0" err="1">
                          <a:solidFill>
                            <a:schemeClr val="dk1"/>
                          </a:solidFill>
                          <a:latin typeface="+mn-lt"/>
                          <a:ea typeface="+mn-ea"/>
                          <a:cs typeface="+mn-cs"/>
                        </a:rPr>
                        <a:t>Raheja</a:t>
                      </a:r>
                      <a:r>
                        <a:rPr lang="en-US" sz="1600" b="0" i="0" u="none" strike="noStrike" kern="1200" baseline="0" dirty="0">
                          <a:solidFill>
                            <a:schemeClr val="dk1"/>
                          </a:solidFill>
                          <a:latin typeface="+mn-lt"/>
                          <a:ea typeface="+mn-ea"/>
                          <a:cs typeface="+mn-cs"/>
                        </a:rPr>
                        <a:t> Chambers, #12, Museum Road, Bengaluru - 560001, India</a:t>
                      </a:r>
                    </a:p>
                    <a:p>
                      <a:pPr algn="just"/>
                      <a:r>
                        <a:rPr lang="en-US" sz="1600" b="0" i="0" u="none" strike="noStrike" kern="1200" baseline="0" dirty="0">
                          <a:solidFill>
                            <a:schemeClr val="dk1"/>
                          </a:solidFill>
                          <a:latin typeface="+mn-lt"/>
                          <a:ea typeface="+mn-ea"/>
                          <a:cs typeface="+mn-cs"/>
                        </a:rPr>
                        <a:t>Phone: +91 80 40903588/89 </a:t>
                      </a:r>
                    </a:p>
                    <a:p>
                      <a:pPr algn="just"/>
                      <a:r>
                        <a:rPr lang="en-US" sz="1600" b="0" i="0" u="none" strike="noStrike" kern="1200" baseline="0" dirty="0">
                          <a:solidFill>
                            <a:schemeClr val="dk1"/>
                          </a:solidFill>
                          <a:latin typeface="+mn-lt"/>
                          <a:ea typeface="+mn-ea"/>
                          <a:cs typeface="+mn-cs"/>
                        </a:rPr>
                        <a:t>Fax: +91 80 40903584 </a:t>
                      </a:r>
                    </a:p>
                    <a:p>
                      <a:pPr algn="just"/>
                      <a:r>
                        <a:rPr lang="en-US" sz="1600" b="0" i="0" u="none" strike="noStrike" kern="1200" baseline="0" dirty="0">
                          <a:solidFill>
                            <a:schemeClr val="dk1"/>
                          </a:solidFill>
                          <a:latin typeface="+mn-lt"/>
                          <a:ea typeface="+mn-ea"/>
                          <a:cs typeface="+mn-cs"/>
                        </a:rPr>
                        <a:t>Email: bangalore@vaishlaw.com</a:t>
                      </a:r>
                      <a:endParaRPr lang="en-IN" sz="1050" dirty="0">
                        <a:latin typeface="Roboto Regular"/>
                        <a:cs typeface="Times New Roman" pitchFamily="18" charset="0"/>
                      </a:endParaRPr>
                    </a:p>
                  </a:txBody>
                  <a:tcPr marL="132080" marR="132080"/>
                </a:tc>
                <a:extLst>
                  <a:ext uri="{0D108BD9-81ED-4DB2-BD59-A6C34878D82A}">
                    <a16:rowId xmlns=""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2535090342"/>
              </p:ext>
            </p:extLst>
          </p:nvPr>
        </p:nvGraphicFramePr>
        <p:xfrm>
          <a:off x="824317" y="1613949"/>
          <a:ext cx="3302000" cy="1920240"/>
        </p:xfrm>
        <a:graphic>
          <a:graphicData uri="http://schemas.openxmlformats.org/drawingml/2006/table">
            <a:tbl>
              <a:tblPr firstRow="1" bandRow="1">
                <a:tableStyleId>{5C22544A-7EE6-4342-B048-85BDC9FD1C3A}</a:tableStyleId>
              </a:tblPr>
              <a:tblGrid>
                <a:gridCol w="3302000">
                  <a:extLst>
                    <a:ext uri="{9D8B030D-6E8A-4147-A177-3AD203B41FA5}">
                      <a16:colId xmlns="" xmlns:a16="http://schemas.microsoft.com/office/drawing/2014/main" val="20000"/>
                    </a:ext>
                  </a:extLst>
                </a:gridCol>
              </a:tblGrid>
              <a:tr h="335280">
                <a:tc>
                  <a:txBody>
                    <a:bodyPr/>
                    <a:lstStyle/>
                    <a:p>
                      <a:pPr marL="0" algn="just" rtl="0" eaLnBrk="1" latinLnBrk="0" hangingPunct="1"/>
                      <a:r>
                        <a:rPr lang="en-US" sz="1800" b="1" i="0" u="none" strike="noStrike" kern="1200" baseline="0" dirty="0">
                          <a:solidFill>
                            <a:schemeClr val="lt1"/>
                          </a:solidFill>
                          <a:latin typeface="+mn-lt"/>
                          <a:ea typeface="+mn-ea"/>
                          <a:cs typeface="+mn-cs"/>
                        </a:rPr>
                        <a:t>NEW DELHI </a:t>
                      </a:r>
                      <a:endParaRPr kumimoji="0" lang="en-IN" sz="1600" b="1" kern="1200" dirty="0">
                        <a:solidFill>
                          <a:schemeClr val="lt1"/>
                        </a:solidFill>
                        <a:latin typeface="Roboto Regular"/>
                        <a:ea typeface="+mn-ea"/>
                        <a:cs typeface="Times New Roman" pitchFamily="18" charset="0"/>
                      </a:endParaRPr>
                    </a:p>
                  </a:txBody>
                  <a:tcPr marL="132080" marR="132080"/>
                </a:tc>
                <a:extLst>
                  <a:ext uri="{0D108BD9-81ED-4DB2-BD59-A6C34878D82A}">
                    <a16:rowId xmlns="" xmlns:a16="http://schemas.microsoft.com/office/drawing/2014/main" val="10000"/>
                  </a:ext>
                </a:extLst>
              </a:tr>
              <a:tr h="1264920">
                <a:tc>
                  <a:txBody>
                    <a:bodyPr/>
                    <a:lstStyle/>
                    <a:p>
                      <a:pPr algn="just"/>
                      <a:r>
                        <a:rPr lang="en-US" sz="1600" b="0" i="0" u="none" strike="noStrike" kern="1200" baseline="0" dirty="0">
                          <a:solidFill>
                            <a:schemeClr val="dk1"/>
                          </a:solidFill>
                          <a:latin typeface="+mn-lt"/>
                          <a:ea typeface="+mn-ea"/>
                          <a:cs typeface="+mn-cs"/>
                        </a:rPr>
                        <a:t>1st, 9th &amp; 11th Floors, </a:t>
                      </a:r>
                      <a:r>
                        <a:rPr lang="en-US" sz="1600" b="0" i="0" u="none" strike="noStrike" kern="1200" baseline="0" dirty="0" err="1">
                          <a:solidFill>
                            <a:schemeClr val="dk1"/>
                          </a:solidFill>
                          <a:latin typeface="+mn-lt"/>
                          <a:ea typeface="+mn-ea"/>
                          <a:cs typeface="+mn-cs"/>
                        </a:rPr>
                        <a:t>Mohandev</a:t>
                      </a:r>
                      <a:r>
                        <a:rPr lang="en-US" sz="1600" b="0" i="0" u="none" strike="noStrike" kern="1200" baseline="0" dirty="0">
                          <a:solidFill>
                            <a:schemeClr val="dk1"/>
                          </a:solidFill>
                          <a:latin typeface="+mn-lt"/>
                          <a:ea typeface="+mn-ea"/>
                          <a:cs typeface="+mn-cs"/>
                        </a:rPr>
                        <a:t> Building, 13 Tolstoy Marg,</a:t>
                      </a:r>
                    </a:p>
                    <a:p>
                      <a:pPr algn="just"/>
                      <a:r>
                        <a:rPr lang="en-US" sz="1600" b="0" i="0" u="none" strike="noStrike" kern="1200" baseline="0" dirty="0">
                          <a:solidFill>
                            <a:schemeClr val="dk1"/>
                          </a:solidFill>
                          <a:latin typeface="+mn-lt"/>
                          <a:ea typeface="+mn-ea"/>
                          <a:cs typeface="+mn-cs"/>
                        </a:rPr>
                        <a:t>New Delhi -110001, India</a:t>
                      </a:r>
                    </a:p>
                    <a:p>
                      <a:pPr algn="just"/>
                      <a:r>
                        <a:rPr lang="en-US" sz="1600" b="0" i="0" u="none" strike="noStrike" kern="1200" baseline="0" dirty="0">
                          <a:solidFill>
                            <a:schemeClr val="dk1"/>
                          </a:solidFill>
                          <a:latin typeface="+mn-lt"/>
                          <a:ea typeface="+mn-ea"/>
                          <a:cs typeface="+mn-cs"/>
                        </a:rPr>
                        <a:t>Phone: +91 </a:t>
                      </a:r>
                      <a:r>
                        <a:rPr lang="en-US" sz="1600" b="0" i="0" u="none" strike="noStrike" kern="1200" baseline="0">
                          <a:solidFill>
                            <a:schemeClr val="dk1"/>
                          </a:solidFill>
                          <a:latin typeface="+mn-lt"/>
                          <a:ea typeface="+mn-ea"/>
                          <a:cs typeface="+mn-cs"/>
                        </a:rPr>
                        <a:t>11 </a:t>
                      </a:r>
                      <a:r>
                        <a:rPr lang="en-US" sz="1600" b="0" i="0" u="none" strike="noStrike" kern="1200" baseline="0" smtClean="0">
                          <a:solidFill>
                            <a:schemeClr val="dk1"/>
                          </a:solidFill>
                          <a:latin typeface="+mn-lt"/>
                          <a:ea typeface="+mn-ea"/>
                          <a:cs typeface="+mn-cs"/>
                        </a:rPr>
                        <a:t>42492525 </a:t>
                      </a:r>
                      <a:endParaRPr lang="en-US" sz="1600" b="0" i="0" u="none" strike="noStrike" kern="1200" baseline="0" dirty="0">
                        <a:solidFill>
                          <a:schemeClr val="dk1"/>
                        </a:solidFill>
                        <a:latin typeface="+mn-lt"/>
                        <a:ea typeface="+mn-ea"/>
                        <a:cs typeface="+mn-cs"/>
                      </a:endParaRPr>
                    </a:p>
                    <a:p>
                      <a:pPr algn="just"/>
                      <a:r>
                        <a:rPr lang="en-US" sz="1600" b="0" i="0" u="none" strike="noStrike" kern="1200" baseline="0" dirty="0">
                          <a:solidFill>
                            <a:schemeClr val="dk1"/>
                          </a:solidFill>
                          <a:latin typeface="+mn-lt"/>
                          <a:ea typeface="+mn-ea"/>
                          <a:cs typeface="+mn-cs"/>
                        </a:rPr>
                        <a:t>Fax: +91 11 23320484 </a:t>
                      </a:r>
                    </a:p>
                    <a:p>
                      <a:pPr algn="just"/>
                      <a:r>
                        <a:rPr lang="en-US" sz="1600" b="0" i="0" u="none" strike="noStrike" kern="1200" baseline="0" dirty="0">
                          <a:solidFill>
                            <a:schemeClr val="dk1"/>
                          </a:solidFill>
                          <a:latin typeface="+mn-lt"/>
                          <a:ea typeface="+mn-ea"/>
                          <a:cs typeface="+mn-cs"/>
                        </a:rPr>
                        <a:t>Email: delhi@vaishlaw.com </a:t>
                      </a:r>
                      <a:endParaRPr lang="en-IN" sz="1050" dirty="0">
                        <a:latin typeface="Roboto Regular"/>
                        <a:cs typeface="Times New Roman" pitchFamily="18" charset="0"/>
                      </a:endParaRPr>
                    </a:p>
                  </a:txBody>
                  <a:tcPr marL="132080" marR="132080"/>
                </a:tc>
                <a:extLst>
                  <a:ext uri="{0D108BD9-81ED-4DB2-BD59-A6C34878D82A}">
                    <a16:rowId xmlns="" xmlns:a16="http://schemas.microsoft.com/office/drawing/2014/main" val="10001"/>
                  </a:ext>
                </a:extLst>
              </a:tr>
            </a:tbl>
          </a:graphicData>
        </a:graphic>
      </p:graphicFrame>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73904" y="6022836"/>
            <a:ext cx="1840192" cy="554928"/>
          </a:xfrm>
          <a:prstGeom prst="rect">
            <a:avLst/>
          </a:prstGeom>
        </p:spPr>
      </p:pic>
      <p:sp>
        <p:nvSpPr>
          <p:cNvPr id="9" name="Footer Placeholder 2"/>
          <p:cNvSpPr>
            <a:spLocks noGrp="1"/>
          </p:cNvSpPr>
          <p:nvPr/>
        </p:nvSpPr>
        <p:spPr>
          <a:xfrm>
            <a:off x="0" y="6502223"/>
            <a:ext cx="2689412" cy="449904"/>
          </a:xfrm>
          <a:prstGeom prst="rect">
            <a:avLst/>
          </a:prstGeom>
        </p:spPr>
        <p:txBody>
          <a:bodyPr vert="horz"/>
          <a:lstStyle>
            <a:defPPr>
              <a:defRPr lang="en-US"/>
            </a:defPPr>
            <a:lvl1pPr marL="0" algn="l" defTabSz="914400" rtl="0" eaLnBrk="1" latinLnBrk="0" hangingPunct="1">
              <a:defRPr kumimoji="0"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schemeClr val="tx1"/>
                </a:solidFill>
                <a:latin typeface="Roboto Light"/>
              </a:rPr>
              <a:t>© 2020, Vaish Associates Advocates</a:t>
            </a:r>
            <a:endParaRPr lang="en-US" sz="1100" dirty="0">
              <a:solidFill>
                <a:schemeClr val="tx1"/>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xmlns="" val="3057325714"/>
              </p:ext>
            </p:extLst>
          </p:nvPr>
        </p:nvGraphicFramePr>
        <p:xfrm>
          <a:off x="7860718" y="1613949"/>
          <a:ext cx="3322638" cy="1906109"/>
        </p:xfrm>
        <a:graphic>
          <a:graphicData uri="http://schemas.openxmlformats.org/drawingml/2006/table">
            <a:tbl>
              <a:tblPr firstRow="1" bandRow="1">
                <a:tableStyleId>{5C22544A-7EE6-4342-B048-85BDC9FD1C3A}</a:tableStyleId>
              </a:tblPr>
              <a:tblGrid>
                <a:gridCol w="3322638">
                  <a:extLst>
                    <a:ext uri="{9D8B030D-6E8A-4147-A177-3AD203B41FA5}">
                      <a16:colId xmlns="" xmlns:a16="http://schemas.microsoft.com/office/drawing/2014/main" val="20000"/>
                    </a:ext>
                  </a:extLst>
                </a:gridCol>
              </a:tblGrid>
              <a:tr h="415879">
                <a:tc>
                  <a:txBody>
                    <a:bodyPr/>
                    <a:lstStyle/>
                    <a:p>
                      <a:pPr algn="just"/>
                      <a:r>
                        <a:rPr lang="en-US" sz="1800" b="1" i="0" u="none" strike="noStrike" kern="1200" baseline="0" dirty="0">
                          <a:solidFill>
                            <a:schemeClr val="lt1"/>
                          </a:solidFill>
                          <a:latin typeface="+mn-lt"/>
                          <a:ea typeface="+mn-ea"/>
                          <a:cs typeface="+mn-cs"/>
                        </a:rPr>
                        <a:t>MUMBAI </a:t>
                      </a:r>
                      <a:endParaRPr lang="en-IN" sz="1900" b="1" dirty="0">
                        <a:latin typeface="Roboto Regular"/>
                        <a:cs typeface="Times New Roman" pitchFamily="18" charset="0"/>
                      </a:endParaRPr>
                    </a:p>
                  </a:txBody>
                  <a:tcPr marL="132080" marR="132080"/>
                </a:tc>
                <a:extLst>
                  <a:ext uri="{0D108BD9-81ED-4DB2-BD59-A6C34878D82A}">
                    <a16:rowId xmlns="" xmlns:a16="http://schemas.microsoft.com/office/drawing/2014/main" val="10000"/>
                  </a:ext>
                </a:extLst>
              </a:tr>
              <a:tr h="1490230">
                <a:tc>
                  <a:txBody>
                    <a:bodyPr/>
                    <a:lstStyle/>
                    <a:p>
                      <a:pPr algn="just"/>
                      <a:r>
                        <a:rPr lang="en-US" sz="1600" b="0" i="0" u="none" strike="noStrike" kern="1200" baseline="0" dirty="0">
                          <a:solidFill>
                            <a:schemeClr val="dk1"/>
                          </a:solidFill>
                          <a:latin typeface="+mn-lt"/>
                          <a:ea typeface="+mn-ea"/>
                          <a:cs typeface="+mn-cs"/>
                        </a:rPr>
                        <a:t>106, Peninsula Centre, Dr. S. S. Rao Road, </a:t>
                      </a:r>
                      <a:r>
                        <a:rPr lang="en-US" sz="1600" b="0" i="0" u="none" strike="noStrike" kern="1200" baseline="0" dirty="0" err="1">
                          <a:solidFill>
                            <a:schemeClr val="dk1"/>
                          </a:solidFill>
                          <a:latin typeface="+mn-lt"/>
                          <a:ea typeface="+mn-ea"/>
                          <a:cs typeface="+mn-cs"/>
                        </a:rPr>
                        <a:t>Parel</a:t>
                      </a:r>
                      <a:r>
                        <a:rPr lang="en-US" sz="1600" b="0" i="0" u="none" strike="noStrike" kern="1200" baseline="0" dirty="0">
                          <a:solidFill>
                            <a:schemeClr val="dk1"/>
                          </a:solidFill>
                          <a:latin typeface="+mn-lt"/>
                          <a:ea typeface="+mn-ea"/>
                          <a:cs typeface="+mn-cs"/>
                        </a:rPr>
                        <a:t>, Mumbai - 400012, India </a:t>
                      </a:r>
                    </a:p>
                    <a:p>
                      <a:pPr algn="just"/>
                      <a:r>
                        <a:rPr lang="en-US" sz="1600" b="0" i="0" u="none" strike="noStrike" kern="1200" baseline="0" dirty="0">
                          <a:solidFill>
                            <a:schemeClr val="dk1"/>
                          </a:solidFill>
                          <a:latin typeface="+mn-lt"/>
                          <a:ea typeface="+mn-ea"/>
                          <a:cs typeface="+mn-cs"/>
                        </a:rPr>
                        <a:t>Phone: +91 22 42134101 </a:t>
                      </a:r>
                    </a:p>
                    <a:p>
                      <a:pPr algn="just"/>
                      <a:r>
                        <a:rPr lang="en-US" sz="1600" b="0" i="0" u="none" strike="noStrike" kern="1200" baseline="0" dirty="0">
                          <a:solidFill>
                            <a:schemeClr val="dk1"/>
                          </a:solidFill>
                          <a:latin typeface="+mn-lt"/>
                          <a:ea typeface="+mn-ea"/>
                          <a:cs typeface="+mn-cs"/>
                        </a:rPr>
                        <a:t>Fax: +91 22 42134102 </a:t>
                      </a:r>
                    </a:p>
                    <a:p>
                      <a:pPr algn="just"/>
                      <a:r>
                        <a:rPr lang="en-US" sz="1600" b="0" i="0" u="none" strike="noStrike" kern="1200" baseline="0" dirty="0">
                          <a:solidFill>
                            <a:schemeClr val="dk1"/>
                          </a:solidFill>
                          <a:latin typeface="+mn-lt"/>
                          <a:ea typeface="+mn-ea"/>
                          <a:cs typeface="+mn-cs"/>
                        </a:rPr>
                        <a:t>Email: mumbai@vaishlaw.com </a:t>
                      </a:r>
                      <a:endParaRPr lang="en-IN" sz="1050" dirty="0">
                        <a:latin typeface="Roboto Regular"/>
                        <a:cs typeface="Times New Roman" pitchFamily="18" charset="0"/>
                      </a:endParaRPr>
                    </a:p>
                  </a:txBody>
                  <a:tcPr marL="132080" marR="132080"/>
                </a:tc>
                <a:extLst>
                  <a:ext uri="{0D108BD9-81ED-4DB2-BD59-A6C34878D82A}">
                    <a16:rowId xmlns="" xmlns:a16="http://schemas.microsoft.com/office/drawing/2014/main" val="10001"/>
                  </a:ext>
                </a:extLst>
              </a:tr>
            </a:tbl>
          </a:graphicData>
        </a:graphic>
      </p:graphicFrame>
      <p:sp>
        <p:nvSpPr>
          <p:cNvPr id="12" name="TextBox 29">
            <a:extLst>
              <a:ext uri="{FF2B5EF4-FFF2-40B4-BE49-F238E27FC236}">
                <a16:creationId xmlns="" xmlns:a16="http://schemas.microsoft.com/office/drawing/2014/main" id="{EF6A3609-045D-4D8D-96D3-3332C2F8EC7F}"/>
              </a:ext>
            </a:extLst>
          </p:cNvPr>
          <p:cNvSpPr txBox="1">
            <a:spLocks noChangeArrowheads="1"/>
          </p:cNvSpPr>
          <p:nvPr/>
        </p:nvSpPr>
        <p:spPr bwMode="auto">
          <a:xfrm>
            <a:off x="509993" y="4551259"/>
            <a:ext cx="9934171"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1" hangingPunct="1"/>
            <a:r>
              <a:rPr lang="en-US" altLang="en-US" sz="1200" b="1" dirty="0"/>
              <a:t>Disclaimer:</a:t>
            </a:r>
          </a:p>
          <a:p>
            <a:pPr algn="just" eaLnBrk="1" hangingPunct="1"/>
            <a:r>
              <a:rPr lang="en-US" altLang="en-US" sz="1200" dirty="0"/>
              <a:t>While every care has been taken in the preparation of this GST café to ensure its accuracy at the time of publication, Vaish Associates, Advocates assumes no responsibility for any errors which despite all precautions, may be found therein. Neither this bulletin nor the information contained herein constitutes a contract or will form the basis of a contract. The material contained in this document does not constitute/substitute professional advice that may be required before acting on any matter. All logos and trademarks appearing in the newsletter are property of their respective owners. </a:t>
            </a:r>
          </a:p>
        </p:txBody>
      </p:sp>
    </p:spTree>
    <p:extLst>
      <p:ext uri="{BB962C8B-B14F-4D97-AF65-F5344CB8AC3E}">
        <p14:creationId xmlns:p14="http://schemas.microsoft.com/office/powerpoint/2010/main" xmlns="" val="3706192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2880</TotalTime>
  <Words>689</Words>
  <Application>Microsoft Office PowerPoint</Application>
  <PresentationFormat>Custom</PresentationFormat>
  <Paragraphs>94</Paragraphs>
  <Slides>6</Slides>
  <Notes>6</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1_Office Theme</vt:lpstr>
      <vt:lpstr>Slide 1</vt:lpstr>
      <vt:lpstr>Slide 2</vt:lpstr>
      <vt:lpstr>Slide 3</vt:lpstr>
      <vt:lpstr>Slide 4</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mmmmmmmmmmmmmmmmmmmmmmmmmmmmmmmmmmmmmmmmmmmmmmmmmmmmmmmmmmmmmmmmmmmmmmmmmmmmmm</dc:title>
  <dc:creator>Riddhi Vasistha</dc:creator>
  <cp:lastModifiedBy>HP</cp:lastModifiedBy>
  <cp:revision>358</cp:revision>
  <cp:lastPrinted>2019-09-23T13:59:27Z</cp:lastPrinted>
  <dcterms:created xsi:type="dcterms:W3CDTF">2019-04-01T14:34:00Z</dcterms:created>
  <dcterms:modified xsi:type="dcterms:W3CDTF">2020-04-01T09:17:35Z</dcterms:modified>
</cp:coreProperties>
</file>